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5" r:id="rId3"/>
    <p:sldId id="276" r:id="rId4"/>
    <p:sldId id="277" r:id="rId5"/>
    <p:sldId id="278" r:id="rId6"/>
    <p:sldId id="279" r:id="rId7"/>
    <p:sldId id="299" r:id="rId8"/>
    <p:sldId id="300" r:id="rId9"/>
    <p:sldId id="280" r:id="rId10"/>
    <p:sldId id="312" r:id="rId11"/>
    <p:sldId id="301" r:id="rId12"/>
    <p:sldId id="302" r:id="rId13"/>
    <p:sldId id="303" r:id="rId14"/>
    <p:sldId id="281" r:id="rId15"/>
    <p:sldId id="288" r:id="rId16"/>
    <p:sldId id="290" r:id="rId17"/>
    <p:sldId id="304" r:id="rId18"/>
    <p:sldId id="305" r:id="rId19"/>
    <p:sldId id="307" r:id="rId20"/>
    <p:sldId id="308" r:id="rId21"/>
    <p:sldId id="309" r:id="rId22"/>
    <p:sldId id="310" r:id="rId23"/>
    <p:sldId id="298"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373"/>
    <a:srgbClr val="FEC630"/>
    <a:srgbClr val="52CBBE"/>
    <a:srgbClr val="FF5969"/>
    <a:srgbClr val="00A0A8"/>
    <a:srgbClr val="52C9BD"/>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1" autoAdjust="0"/>
    <p:restoredTop sz="94660"/>
  </p:normalViewPr>
  <p:slideViewPr>
    <p:cSldViewPr snapToGrid="0">
      <p:cViewPr varScale="1">
        <p:scale>
          <a:sx n="84" d="100"/>
          <a:sy n="84" d="100"/>
        </p:scale>
        <p:origin x="138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06.11.2019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06.11.2019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06.11.2019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06.11.2019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06.11.2019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06.11.2019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06.11.2019</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06.11.2019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06.11.2019</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06.11.2019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06.11.2019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06.11.2019</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5035115" y="12548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5035115" y="1975800"/>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4850392" y="3395864"/>
            <a:ext cx="7648359" cy="1323439"/>
          </a:xfrm>
          <a:prstGeom prst="rect">
            <a:avLst/>
          </a:prstGeom>
          <a:noFill/>
        </p:spPr>
        <p:txBody>
          <a:bodyPr wrap="square" rtlCol="0">
            <a:spAutoFit/>
          </a:bodyPr>
          <a:lstStyle/>
          <a:p>
            <a:pPr algn="ctr"/>
            <a:r>
              <a:rPr lang="en-SG" sz="4000" b="1" dirty="0">
                <a:solidFill>
                  <a:schemeClr val="accent1">
                    <a:lumMod val="50000"/>
                  </a:schemeClr>
                </a:solidFill>
                <a:latin typeface="Algerian" panose="04020705040A02060702" pitchFamily="82" charset="0"/>
              </a:rPr>
              <a:t>D</a:t>
            </a:r>
            <a:r>
              <a:rPr lang="en-US" sz="4000" b="1" dirty="0" err="1">
                <a:solidFill>
                  <a:schemeClr val="accent1">
                    <a:lumMod val="50000"/>
                  </a:schemeClr>
                </a:solidFill>
                <a:latin typeface="Algerian" panose="04020705040A02060702" pitchFamily="82" charset="0"/>
              </a:rPr>
              <a:t>iagnostic</a:t>
            </a:r>
            <a:r>
              <a:rPr lang="en-US" sz="4000" b="1" dirty="0">
                <a:solidFill>
                  <a:schemeClr val="accent1">
                    <a:lumMod val="50000"/>
                  </a:schemeClr>
                </a:solidFill>
                <a:latin typeface="Algerian" panose="04020705040A02060702" pitchFamily="82" charset="0"/>
              </a:rPr>
              <a:t> Center client co-ordination system </a:t>
            </a:r>
          </a:p>
        </p:txBody>
      </p:sp>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7607801" y="65407"/>
            <a:ext cx="12510321" cy="6858000"/>
            <a:chOff x="-290920" y="0"/>
            <a:chExt cx="12510321"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900193" y="3070835"/>
              <a:ext cx="1992086" cy="646331"/>
            </a:xfrm>
            <a:prstGeom prst="rect">
              <a:avLst/>
            </a:prstGeom>
            <a:noFill/>
          </p:spPr>
          <p:txBody>
            <a:bodyPr wrap="square" rtlCol="0">
              <a:spAutoFit/>
            </a:bodyPr>
            <a:lstStyle/>
            <a:p>
              <a:r>
                <a:rPr lang="en-SG" sz="3600" b="1" dirty="0">
                  <a:solidFill>
                    <a:schemeClr val="bg1"/>
                  </a:solidFill>
                </a:rPr>
                <a:t> </a:t>
              </a:r>
              <a:r>
                <a:rPr lang="en-SG" sz="3200" b="1" dirty="0">
                  <a:solidFill>
                    <a:schemeClr val="bg1"/>
                  </a:solidFill>
                </a:rPr>
                <a:t>Mentor</a:t>
              </a: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7030203" y="42550"/>
            <a:ext cx="11447501" cy="6858000"/>
            <a:chOff x="213096" y="0"/>
            <a:chExt cx="11447501"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366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6029828" y="62392"/>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85116" y="325108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6081669" y="32620"/>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5689238" y="94101"/>
            <a:ext cx="8692331" cy="6858000"/>
            <a:chOff x="718505" y="-1"/>
            <a:chExt cx="8692331"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910742" y="3298084"/>
              <a:ext cx="2427374" cy="523220"/>
            </a:xfrm>
            <a:prstGeom prst="rect">
              <a:avLst/>
            </a:prstGeom>
            <a:noFill/>
          </p:spPr>
          <p:txBody>
            <a:bodyPr wrap="square" rtlCol="0">
              <a:spAutoFit/>
            </a:bodyPr>
            <a:lstStyle/>
            <a:p>
              <a:pPr algn="ctr"/>
              <a:r>
                <a:rPr lang="en-SG" sz="2800" b="1" dirty="0">
                  <a:solidFill>
                    <a:srgbClr val="F0EEF0"/>
                  </a:solidFill>
                  <a:latin typeface="Tw Cen MT" panose="020B0602020104020603" pitchFamily="34" charset="0"/>
                </a:rPr>
                <a:t>Requirements</a:t>
              </a:r>
              <a:endParaRPr lang="en-US" sz="28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7379654" y="67681"/>
            <a:ext cx="9927504" cy="6858000"/>
            <a:chOff x="-9337032" y="-1"/>
            <a:chExt cx="9927504"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1213033" y="3304112"/>
              <a:ext cx="3160427" cy="400110"/>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Elicitation Techniques</a:t>
              </a:r>
              <a:endParaRPr lang="en-US" sz="2000" b="1" dirty="0">
                <a:solidFill>
                  <a:srgbClr val="F0EEF0"/>
                </a:solidFill>
                <a:latin typeface="Tw Cen MT" panose="020B0602020104020603" pitchFamily="34" charset="0"/>
              </a:endParaRP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10448024" y="53347"/>
            <a:ext cx="12758756" cy="6858000"/>
            <a:chOff x="-291725" y="-50085"/>
            <a:chExt cx="12758756"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1725" y="-5008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1055490" y="3152161"/>
              <a:ext cx="1992086" cy="830997"/>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Experience</a:t>
              </a:r>
            </a:p>
            <a:p>
              <a:pPr algn="ct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15" name="Group 214">
            <a:extLst>
              <a:ext uri="{FF2B5EF4-FFF2-40B4-BE49-F238E27FC236}">
                <a16:creationId xmlns:a16="http://schemas.microsoft.com/office/drawing/2014/main" id="{066ACF4C-6F8C-46FC-8362-2E05C90EEAFA}"/>
              </a:ext>
            </a:extLst>
          </p:cNvPr>
          <p:cNvGrpSpPr/>
          <p:nvPr/>
        </p:nvGrpSpPr>
        <p:grpSpPr>
          <a:xfrm>
            <a:off x="-10909563" y="57103"/>
            <a:ext cx="12482920" cy="6858000"/>
            <a:chOff x="-290920" y="0"/>
            <a:chExt cx="12482920"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759501" y="3352858"/>
              <a:ext cx="2400169"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R</a:t>
              </a:r>
              <a:r>
                <a:rPr lang="en-US" b="1" dirty="0" err="1">
                  <a:solidFill>
                    <a:srgbClr val="F0EEF0"/>
                  </a:solidFill>
                  <a:latin typeface="Tw Cen MT" panose="020B0602020104020603" pitchFamily="34" charset="0"/>
                </a:rPr>
                <a:t>equirement</a:t>
              </a:r>
              <a:r>
                <a:rPr lang="en-US" b="1" dirty="0">
                  <a:solidFill>
                    <a:srgbClr val="F0EEF0"/>
                  </a:solidFill>
                  <a:latin typeface="Tw Cen MT" panose="020B0602020104020603" pitchFamily="34" charset="0"/>
                </a:rPr>
                <a:t> Analysis</a:t>
              </a: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1407936" y="42550"/>
            <a:ext cx="12482920" cy="6858000"/>
            <a:chOff x="-290920" y="0"/>
            <a:chExt cx="124829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304015" y="15675"/>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37667" y="19838"/>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219718" y="-49572"/>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167114" y="-41641"/>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1522553" y="-57323"/>
            <a:ext cx="9292880" cy="6858000"/>
            <a:chOff x="718505" y="-1"/>
            <a:chExt cx="9292880"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967711" y="2708343"/>
              <a:ext cx="2517688" cy="1569660"/>
            </a:xfrm>
            <a:prstGeom prst="rect">
              <a:avLst/>
            </a:prstGeom>
            <a:noFill/>
          </p:spPr>
          <p:txBody>
            <a:bodyPr wrap="square" rtlCol="0">
              <a:spAutoFit/>
            </a:bodyPr>
            <a:lstStyle/>
            <a:p>
              <a:pPr algn="ctr"/>
              <a:r>
                <a:rPr lang="en-SG" sz="3200" b="1" dirty="0">
                  <a:solidFill>
                    <a:srgbClr val="F0EEF0"/>
                  </a:solidFill>
                  <a:latin typeface="Tw Cen MT" panose="020B0602020104020603" pitchFamily="34" charset="0"/>
                </a:rPr>
                <a:t>P</a:t>
              </a:r>
              <a:r>
                <a:rPr lang="en-US" sz="3200" b="1" dirty="0" err="1">
                  <a:solidFill>
                    <a:srgbClr val="F0EEF0"/>
                  </a:solidFill>
                  <a:latin typeface="Tw Cen MT" panose="020B0602020104020603" pitchFamily="34" charset="0"/>
                </a:rPr>
                <a:t>roposed</a:t>
              </a:r>
              <a:r>
                <a:rPr lang="en-US" sz="3200" b="1" dirty="0">
                  <a:solidFill>
                    <a:srgbClr val="F0EEF0"/>
                  </a:solidFill>
                  <a:latin typeface="Tw Cen MT" panose="020B0602020104020603" pitchFamily="34" charset="0"/>
                </a:rPr>
                <a:t> Requirements</a:t>
              </a:r>
            </a:p>
            <a:p>
              <a:pPr algn="ctr"/>
              <a:endParaRPr lang="en-US" sz="32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21197" y="3239010"/>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141860" y="57323"/>
            <a:ext cx="10010313" cy="6858000"/>
            <a:chOff x="-9337032" y="-1"/>
            <a:chExt cx="100103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Elicitation Techniques</a:t>
              </a:r>
              <a:endParaRPr lang="en-US" sz="2400" b="1" dirty="0">
                <a:solidFill>
                  <a:srgbClr val="F0EEF0"/>
                </a:solidFill>
                <a:latin typeface="Tw Cen MT" panose="020B0602020104020603" pitchFamily="34" charset="0"/>
              </a:endParaRP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47939" y="3255101"/>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12493967" y="-75024"/>
            <a:ext cx="12482920" cy="6858000"/>
            <a:chOff x="-290920" y="0"/>
            <a:chExt cx="12482920"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0437709" y="3343789"/>
              <a:ext cx="3063242"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C</a:t>
              </a:r>
              <a:r>
                <a:rPr lang="en-US" b="1" dirty="0" err="1">
                  <a:solidFill>
                    <a:srgbClr val="F0EEF0"/>
                  </a:solidFill>
                  <a:latin typeface="Tw Cen MT" panose="020B0602020104020603" pitchFamily="34" charset="0"/>
                </a:rPr>
                <a:t>ollected</a:t>
              </a:r>
              <a:r>
                <a:rPr lang="en-US" b="1" dirty="0">
                  <a:solidFill>
                    <a:srgbClr val="F0EEF0"/>
                  </a:solidFill>
                  <a:latin typeface="Tw Cen MT" panose="020B0602020104020603" pitchFamily="34" charset="0"/>
                </a:rPr>
                <a:t> Requirements</a:t>
              </a: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218" name="TextBox 217">
            <a:extLst>
              <a:ext uri="{FF2B5EF4-FFF2-40B4-BE49-F238E27FC236}">
                <a16:creationId xmlns:a16="http://schemas.microsoft.com/office/drawing/2014/main" id="{7F4373C1-3934-47C3-8F36-E2FB2615CA87}"/>
              </a:ext>
            </a:extLst>
          </p:cNvPr>
          <p:cNvSpPr txBox="1"/>
          <p:nvPr/>
        </p:nvSpPr>
        <p:spPr>
          <a:xfrm rot="16200000">
            <a:off x="-811214" y="3210299"/>
            <a:ext cx="1992086" cy="461665"/>
          </a:xfrm>
          <a:prstGeom prst="rect">
            <a:avLst/>
          </a:prstGeom>
          <a:noFill/>
        </p:spPr>
        <p:txBody>
          <a:bodyPr wrap="square" rtlCol="0">
            <a:spAutoFit/>
          </a:bodyPr>
          <a:lstStyle/>
          <a:p>
            <a:pPr algn="ctr"/>
            <a:endParaRPr lang="en-US" sz="2400" b="1" dirty="0">
              <a:solidFill>
                <a:srgbClr val="F0EEF0"/>
              </a:solidFill>
              <a:latin typeface="Tw Cen MT" panose="020B0602020104020603" pitchFamily="34" charset="0"/>
            </a:endParaRPr>
          </a:p>
        </p:txBody>
      </p:sp>
      <p:grpSp>
        <p:nvGrpSpPr>
          <p:cNvPr id="225" name="Group 224">
            <a:extLst>
              <a:ext uri="{FF2B5EF4-FFF2-40B4-BE49-F238E27FC236}">
                <a16:creationId xmlns:a16="http://schemas.microsoft.com/office/drawing/2014/main" id="{69A27401-3327-4871-86AC-B461CA62C3AC}"/>
              </a:ext>
            </a:extLst>
          </p:cNvPr>
          <p:cNvGrpSpPr/>
          <p:nvPr/>
        </p:nvGrpSpPr>
        <p:grpSpPr>
          <a:xfrm>
            <a:off x="-12162152" y="-82894"/>
            <a:ext cx="11530683" cy="6858000"/>
            <a:chOff x="213096" y="0"/>
            <a:chExt cx="11530683"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424571" y="3207173"/>
              <a:ext cx="1992086" cy="646331"/>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Requirement Analysis</a:t>
              </a:r>
              <a:endParaRPr lang="en-US" b="1" dirty="0">
                <a:solidFill>
                  <a:srgbClr val="F0EEF0"/>
                </a:solidFill>
                <a:latin typeface="Tw Cen MT" panose="020B0602020104020603" pitchFamily="34" charset="0"/>
              </a:endParaRP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875181" y="-90764"/>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pic>
        <p:nvPicPr>
          <p:cNvPr id="215" name="Content Placeholder 4" descr="A sign above a store&#10;&#10;Description automatically generated">
            <a:extLst>
              <a:ext uri="{FF2B5EF4-FFF2-40B4-BE49-F238E27FC236}">
                <a16:creationId xmlns:a16="http://schemas.microsoft.com/office/drawing/2014/main" id="{0C08ED73-D07A-44E2-8D52-77EDF485C8B9}"/>
              </a:ext>
            </a:extLst>
          </p:cNvPr>
          <p:cNvPicPr>
            <a:picLocks noChangeAspect="1"/>
          </p:cNvPicPr>
          <p:nvPr/>
        </p:nvPicPr>
        <p:blipFill>
          <a:blip r:embed="rId4"/>
          <a:stretch>
            <a:fillRect/>
          </a:stretch>
        </p:blipFill>
        <p:spPr>
          <a:xfrm>
            <a:off x="197033" y="-83282"/>
            <a:ext cx="8357622" cy="6858000"/>
          </a:xfrm>
          <a:prstGeom prst="rect">
            <a:avLst/>
          </a:prstGeom>
        </p:spPr>
      </p:pic>
      <p:pic>
        <p:nvPicPr>
          <p:cNvPr id="216" name="Content Placeholder 7" descr="A person sitting in a room&#10;&#10;Description automatically generated">
            <a:extLst>
              <a:ext uri="{FF2B5EF4-FFF2-40B4-BE49-F238E27FC236}">
                <a16:creationId xmlns:a16="http://schemas.microsoft.com/office/drawing/2014/main" id="{0732B1B8-14FC-423F-B076-419A8126EC49}"/>
              </a:ext>
            </a:extLst>
          </p:cNvPr>
          <p:cNvPicPr>
            <a:picLocks noChangeAspect="1"/>
          </p:cNvPicPr>
          <p:nvPr/>
        </p:nvPicPr>
        <p:blipFill rotWithShape="1">
          <a:blip r:embed="rId5"/>
          <a:srcRect l="6750" r="6864"/>
          <a:stretch/>
        </p:blipFill>
        <p:spPr>
          <a:xfrm>
            <a:off x="201767" y="-90646"/>
            <a:ext cx="8325063" cy="6952808"/>
          </a:xfrm>
          <a:prstGeom prst="rect">
            <a:avLst/>
          </a:prstGeom>
        </p:spPr>
      </p:pic>
    </p:spTree>
    <p:extLst>
      <p:ext uri="{BB962C8B-B14F-4D97-AF65-F5344CB8AC3E}">
        <p14:creationId xmlns:p14="http://schemas.microsoft.com/office/powerpoint/2010/main" val="430769398"/>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1000"/>
                                        <p:tgtEl>
                                          <p:spTgt spid="215"/>
                                        </p:tgtEl>
                                      </p:cBhvr>
                                    </p:animEffect>
                                    <p:anim calcmode="lin" valueType="num">
                                      <p:cBhvr>
                                        <p:cTn id="8" dur="1000" fill="hold"/>
                                        <p:tgtEl>
                                          <p:spTgt spid="215"/>
                                        </p:tgtEl>
                                        <p:attrNameLst>
                                          <p:attrName>ppt_x</p:attrName>
                                        </p:attrNameLst>
                                      </p:cBhvr>
                                      <p:tavLst>
                                        <p:tav tm="0">
                                          <p:val>
                                            <p:strVal val="#ppt_x"/>
                                          </p:val>
                                        </p:tav>
                                        <p:tav tm="100000">
                                          <p:val>
                                            <p:strVal val="#ppt_x"/>
                                          </p:val>
                                        </p:tav>
                                      </p:tavLst>
                                    </p:anim>
                                    <p:anim calcmode="lin" valueType="num">
                                      <p:cBhvr>
                                        <p:cTn id="9"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6"/>
                                        </p:tgtEl>
                                        <p:attrNameLst>
                                          <p:attrName>style.visibility</p:attrName>
                                        </p:attrNameLst>
                                      </p:cBhvr>
                                      <p:to>
                                        <p:strVal val="visible"/>
                                      </p:to>
                                    </p:set>
                                    <p:animEffect transition="in" filter="fade">
                                      <p:cBhvr>
                                        <p:cTn id="14" dur="1000"/>
                                        <p:tgtEl>
                                          <p:spTgt spid="216"/>
                                        </p:tgtEl>
                                      </p:cBhvr>
                                    </p:animEffect>
                                    <p:anim calcmode="lin" valueType="num">
                                      <p:cBhvr>
                                        <p:cTn id="15" dur="1000" fill="hold"/>
                                        <p:tgtEl>
                                          <p:spTgt spid="216"/>
                                        </p:tgtEl>
                                        <p:attrNameLst>
                                          <p:attrName>ppt_x</p:attrName>
                                        </p:attrNameLst>
                                      </p:cBhvr>
                                      <p:tavLst>
                                        <p:tav tm="0">
                                          <p:val>
                                            <p:strVal val="#ppt_x"/>
                                          </p:val>
                                        </p:tav>
                                        <p:tav tm="100000">
                                          <p:val>
                                            <p:strVal val="#ppt_x"/>
                                          </p:val>
                                        </p:tav>
                                      </p:tavLst>
                                    </p:anim>
                                    <p:anim calcmode="lin" valueType="num">
                                      <p:cBhvr>
                                        <p:cTn id="16" dur="1000" fill="hold"/>
                                        <p:tgtEl>
                                          <p:spTgt spid="2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304015" y="15675"/>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37667" y="19838"/>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219718" y="-49572"/>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167114" y="-41641"/>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1522553" y="-57323"/>
            <a:ext cx="9292880" cy="6858000"/>
            <a:chOff x="718505" y="-1"/>
            <a:chExt cx="9292880"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967711" y="2708343"/>
              <a:ext cx="2517688" cy="1569660"/>
            </a:xfrm>
            <a:prstGeom prst="rect">
              <a:avLst/>
            </a:prstGeom>
            <a:noFill/>
          </p:spPr>
          <p:txBody>
            <a:bodyPr wrap="square" rtlCol="0">
              <a:spAutoFit/>
            </a:bodyPr>
            <a:lstStyle/>
            <a:p>
              <a:pPr algn="ctr"/>
              <a:r>
                <a:rPr lang="en-SG" sz="3200" b="1" dirty="0">
                  <a:solidFill>
                    <a:srgbClr val="F0EEF0"/>
                  </a:solidFill>
                  <a:latin typeface="Tw Cen MT" panose="020B0602020104020603" pitchFamily="34" charset="0"/>
                </a:rPr>
                <a:t>P</a:t>
              </a:r>
              <a:r>
                <a:rPr lang="en-US" sz="3200" b="1" dirty="0" err="1">
                  <a:solidFill>
                    <a:srgbClr val="F0EEF0"/>
                  </a:solidFill>
                  <a:latin typeface="Tw Cen MT" panose="020B0602020104020603" pitchFamily="34" charset="0"/>
                </a:rPr>
                <a:t>roposed</a:t>
              </a:r>
              <a:r>
                <a:rPr lang="en-US" sz="3200" b="1" dirty="0">
                  <a:solidFill>
                    <a:srgbClr val="F0EEF0"/>
                  </a:solidFill>
                  <a:latin typeface="Tw Cen MT" panose="020B0602020104020603" pitchFamily="34" charset="0"/>
                </a:rPr>
                <a:t> Requirements</a:t>
              </a:r>
            </a:p>
            <a:p>
              <a:pPr algn="ctr"/>
              <a:endParaRPr lang="en-US" sz="32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21197" y="3239010"/>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148782" y="57323"/>
            <a:ext cx="10010313" cy="6858000"/>
            <a:chOff x="-9337032" y="-1"/>
            <a:chExt cx="100103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Elicitation Techniques</a:t>
              </a:r>
              <a:endParaRPr lang="en-US" sz="2400" b="1" dirty="0">
                <a:solidFill>
                  <a:srgbClr val="F0EEF0"/>
                </a:solidFill>
                <a:latin typeface="Tw Cen MT" panose="020B0602020104020603" pitchFamily="34" charset="0"/>
              </a:endParaRP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47939" y="3255101"/>
              <a:ext cx="530600" cy="530600"/>
            </a:xfrm>
            <a:prstGeom prst="rect">
              <a:avLst/>
            </a:prstGeom>
          </p:spPr>
        </p:pic>
      </p:grpSp>
      <p:grpSp>
        <p:nvGrpSpPr>
          <p:cNvPr id="215" name="Group 214">
            <a:extLst>
              <a:ext uri="{FF2B5EF4-FFF2-40B4-BE49-F238E27FC236}">
                <a16:creationId xmlns:a16="http://schemas.microsoft.com/office/drawing/2014/main" id="{066ACF4C-6F8C-46FC-8362-2E05C90EEAFA}"/>
              </a:ext>
            </a:extLst>
          </p:cNvPr>
          <p:cNvGrpSpPr/>
          <p:nvPr/>
        </p:nvGrpSpPr>
        <p:grpSpPr>
          <a:xfrm>
            <a:off x="-12360515" y="23546"/>
            <a:ext cx="12482920" cy="6858000"/>
            <a:chOff x="-290920" y="0"/>
            <a:chExt cx="12482920"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667797" y="3286334"/>
              <a:ext cx="2601313"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C</a:t>
              </a:r>
              <a:r>
                <a:rPr lang="en-US" b="1" dirty="0" err="1">
                  <a:solidFill>
                    <a:srgbClr val="F0EEF0"/>
                  </a:solidFill>
                  <a:latin typeface="Tw Cen MT" panose="020B0602020104020603" pitchFamily="34" charset="0"/>
                </a:rPr>
                <a:t>ollected</a:t>
              </a:r>
              <a:r>
                <a:rPr lang="en-US" b="1" dirty="0">
                  <a:solidFill>
                    <a:srgbClr val="F0EEF0"/>
                  </a:solidFill>
                  <a:latin typeface="Tw Cen MT" panose="020B0602020104020603" pitchFamily="34" charset="0"/>
                </a:rPr>
                <a:t> Requirements</a:t>
              </a: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3024545" y="-28872"/>
            <a:ext cx="12482920" cy="6858000"/>
            <a:chOff x="-290920" y="0"/>
            <a:chExt cx="124829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938602" y="3287064"/>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xperience</a:t>
              </a:r>
              <a:endParaRPr lang="en-US" sz="24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685757" y="17988"/>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910079" y="3287068"/>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p:cNvSpPr txBox="1"/>
          <p:nvPr/>
        </p:nvSpPr>
        <p:spPr>
          <a:xfrm>
            <a:off x="1364189" y="576672"/>
            <a:ext cx="6492491" cy="2246769"/>
          </a:xfrm>
          <a:prstGeom prst="rect">
            <a:avLst/>
          </a:prstGeom>
          <a:noFill/>
        </p:spPr>
        <p:txBody>
          <a:bodyPr wrap="square" rtlCol="0">
            <a:spAutoFit/>
          </a:bodyPr>
          <a:lstStyle/>
          <a:p>
            <a:r>
              <a:rPr lang="en-US" sz="2000" dirty="0">
                <a:latin typeface="Century Schoolbook" panose="02040604050505020304" pitchFamily="18" charset="0"/>
                <a:cs typeface="Arial" panose="020B0604020202020204" pitchFamily="34" charset="0"/>
              </a:rPr>
              <a:t>We were following structured interview. We  asked them some specific questions. A proper questionnaire is designed for the interview.</a:t>
            </a:r>
          </a:p>
          <a:p>
            <a:endParaRPr lang="en-US" sz="2000" dirty="0">
              <a:latin typeface="Century Schoolbook" panose="02040604050505020304" pitchFamily="18" charset="0"/>
              <a:cs typeface="Arial" panose="020B0604020202020204" pitchFamily="34" charset="0"/>
            </a:endParaRPr>
          </a:p>
          <a:p>
            <a:r>
              <a:rPr lang="en-US" sz="2000" b="1" dirty="0">
                <a:latin typeface="Century Schoolbook" panose="02040604050505020304" pitchFamily="18" charset="0"/>
                <a:cs typeface="Arial" panose="020B0604020202020204" pitchFamily="34" charset="0"/>
              </a:rPr>
              <a:t>Questions:</a:t>
            </a:r>
          </a:p>
          <a:p>
            <a:endParaRPr lang="en-US" sz="20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
        <p:nvSpPr>
          <p:cNvPr id="235" name="TextBox 234">
            <a:extLst>
              <a:ext uri="{FF2B5EF4-FFF2-40B4-BE49-F238E27FC236}">
                <a16:creationId xmlns:a16="http://schemas.microsoft.com/office/drawing/2014/main" id="{C6B6F418-92E9-4881-ADE1-A24F3CA0774C}"/>
              </a:ext>
            </a:extLst>
          </p:cNvPr>
          <p:cNvSpPr txBox="1"/>
          <p:nvPr/>
        </p:nvSpPr>
        <p:spPr>
          <a:xfrm>
            <a:off x="1336027" y="2480766"/>
            <a:ext cx="2771796" cy="3970318"/>
          </a:xfrm>
          <a:prstGeom prst="rect">
            <a:avLst/>
          </a:prstGeom>
          <a:noFill/>
        </p:spPr>
        <p:txBody>
          <a:bodyPr wrap="square" rtlCol="0">
            <a:spAutoFit/>
          </a:bodyPr>
          <a:lstStyle/>
          <a:p>
            <a:pPr marL="285750" indent="-285750">
              <a:lnSpc>
                <a:spcPct val="100000"/>
              </a:lnSpc>
              <a:buFont typeface="Wingdings" panose="05000000000000000000" pitchFamily="2" charset="2"/>
              <a:buChar char="v"/>
            </a:pPr>
            <a:r>
              <a:rPr lang="en-US" dirty="0">
                <a:latin typeface="Century Schoolbook" panose="02040604050505020304" pitchFamily="18" charset="0"/>
                <a:cs typeface="Arial" panose="020B0604020202020204" pitchFamily="34" charset="0"/>
              </a:rPr>
              <a:t>How many client are handled in daily?</a:t>
            </a:r>
          </a:p>
          <a:p>
            <a:pPr>
              <a:lnSpc>
                <a:spcPct val="100000"/>
              </a:lnSpc>
            </a:pPr>
            <a:endParaRPr lang="en-US" dirty="0">
              <a:latin typeface="Century Schoolbook" panose="02040604050505020304" pitchFamily="18" charset="0"/>
              <a:cs typeface="Arial" panose="020B0604020202020204" pitchFamily="34" charset="0"/>
            </a:endParaRPr>
          </a:p>
          <a:p>
            <a:pPr marL="285750" indent="-285750">
              <a:lnSpc>
                <a:spcPct val="100000"/>
              </a:lnSpc>
              <a:buFont typeface="Wingdings" panose="05000000000000000000" pitchFamily="2" charset="2"/>
              <a:buChar char="v"/>
            </a:pPr>
            <a:r>
              <a:rPr lang="en-US" dirty="0">
                <a:latin typeface="Century Schoolbook" panose="02040604050505020304" pitchFamily="18" charset="0"/>
                <a:cs typeface="Arial" panose="020B0604020202020204" pitchFamily="34" charset="0"/>
              </a:rPr>
              <a:t>Are they use any type of database?</a:t>
            </a:r>
          </a:p>
          <a:p>
            <a:pPr>
              <a:lnSpc>
                <a:spcPct val="100000"/>
              </a:lnSpc>
            </a:pPr>
            <a:endParaRPr lang="en-US" dirty="0">
              <a:latin typeface="Century Schoolbook" panose="02040604050505020304" pitchFamily="18" charset="0"/>
              <a:cs typeface="Arial" panose="020B0604020202020204" pitchFamily="34" charset="0"/>
            </a:endParaRPr>
          </a:p>
          <a:p>
            <a:pPr marL="285750" indent="-285750">
              <a:lnSpc>
                <a:spcPct val="100000"/>
              </a:lnSpc>
              <a:buFont typeface="Wingdings" panose="05000000000000000000" pitchFamily="2" charset="2"/>
              <a:buChar char="v"/>
            </a:pPr>
            <a:r>
              <a:rPr lang="en-US" dirty="0">
                <a:latin typeface="Century Schoolbook" panose="02040604050505020304" pitchFamily="18" charset="0"/>
                <a:cs typeface="Arial" panose="020B0604020202020204" pitchFamily="34" charset="0"/>
              </a:rPr>
              <a:t>How many doctors are includes in their system?</a:t>
            </a:r>
          </a:p>
          <a:p>
            <a:pPr>
              <a:lnSpc>
                <a:spcPct val="100000"/>
              </a:lnSpc>
            </a:pPr>
            <a:endParaRPr lang="en-US" dirty="0">
              <a:latin typeface="Century Schoolbook" panose="02040604050505020304" pitchFamily="18" charset="0"/>
              <a:cs typeface="Arial" panose="020B0604020202020204" pitchFamily="34" charset="0"/>
            </a:endParaRPr>
          </a:p>
          <a:p>
            <a:pPr marL="285750" indent="-285750">
              <a:lnSpc>
                <a:spcPct val="100000"/>
              </a:lnSpc>
              <a:buFont typeface="Wingdings" panose="05000000000000000000" pitchFamily="2" charset="2"/>
              <a:buChar char="v"/>
            </a:pPr>
            <a:r>
              <a:rPr lang="en-US" dirty="0">
                <a:latin typeface="Century Schoolbook" panose="02040604050505020304" pitchFamily="18" charset="0"/>
                <a:cs typeface="Arial" panose="020B0604020202020204" pitchFamily="34" charset="0"/>
              </a:rPr>
              <a:t>In appointment time, are they receive any money?</a:t>
            </a:r>
          </a:p>
          <a:p>
            <a:endParaRPr lang="en-US" dirty="0"/>
          </a:p>
        </p:txBody>
      </p:sp>
      <p:sp>
        <p:nvSpPr>
          <p:cNvPr id="236" name="TextBox 235">
            <a:extLst>
              <a:ext uri="{FF2B5EF4-FFF2-40B4-BE49-F238E27FC236}">
                <a16:creationId xmlns:a16="http://schemas.microsoft.com/office/drawing/2014/main" id="{589B3037-A6C4-466A-A542-21BE659FB8F1}"/>
              </a:ext>
            </a:extLst>
          </p:cNvPr>
          <p:cNvSpPr txBox="1"/>
          <p:nvPr/>
        </p:nvSpPr>
        <p:spPr>
          <a:xfrm>
            <a:off x="5121006" y="2452794"/>
            <a:ext cx="3137552" cy="3970318"/>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Century Schoolbook" panose="02040604050505020304" pitchFamily="18" charset="0"/>
                <a:cs typeface="Arial" panose="020B0604020202020204" pitchFamily="34" charset="0"/>
              </a:rPr>
              <a:t>Any medicine center are including in their system?</a:t>
            </a:r>
          </a:p>
          <a:p>
            <a:pPr>
              <a:lnSpc>
                <a:spcPct val="100000"/>
              </a:lnSpc>
            </a:pPr>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v"/>
            </a:pPr>
            <a:r>
              <a:rPr lang="en-US" dirty="0">
                <a:latin typeface="Century Schoolbook" panose="02040604050505020304" pitchFamily="18" charset="0"/>
                <a:cs typeface="Arial" panose="020B0604020202020204" pitchFamily="34" charset="0"/>
              </a:rPr>
              <a:t>Are they gives discount for second time client?</a:t>
            </a:r>
          </a:p>
          <a:p>
            <a:pPr>
              <a:lnSpc>
                <a:spcPct val="100000"/>
              </a:lnSpc>
            </a:pPr>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v"/>
            </a:pPr>
            <a:r>
              <a:rPr lang="en-US" dirty="0">
                <a:latin typeface="Century Schoolbook" panose="02040604050505020304" pitchFamily="18" charset="0"/>
                <a:cs typeface="Arial" panose="020B0604020202020204" pitchFamily="34" charset="0"/>
              </a:rPr>
              <a:t>Are they accept any emergency patient?</a:t>
            </a:r>
          </a:p>
          <a:p>
            <a:pPr>
              <a:lnSpc>
                <a:spcPct val="100000"/>
              </a:lnSpc>
            </a:pPr>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v"/>
            </a:pPr>
            <a:r>
              <a:rPr lang="en-US" dirty="0">
                <a:latin typeface="Century Schoolbook" panose="02040604050505020304" pitchFamily="18" charset="0"/>
                <a:cs typeface="Arial" panose="020B0604020202020204" pitchFamily="34" charset="0"/>
              </a:rPr>
              <a:t>Which types of problem they are face?</a:t>
            </a:r>
          </a:p>
          <a:p>
            <a:pPr>
              <a:lnSpc>
                <a:spcPct val="100000"/>
              </a:lnSpc>
            </a:pPr>
            <a:endParaRPr lang="en-US" dirty="0">
              <a:latin typeface="Century Schoolbook" panose="020406040505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660409080"/>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304015" y="15675"/>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37667" y="19838"/>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219718" y="-49572"/>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167114" y="-41641"/>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1522553" y="-57323"/>
            <a:ext cx="9292880" cy="6858000"/>
            <a:chOff x="718505" y="-1"/>
            <a:chExt cx="9292880"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967711" y="2708343"/>
              <a:ext cx="2517688" cy="1569660"/>
            </a:xfrm>
            <a:prstGeom prst="rect">
              <a:avLst/>
            </a:prstGeom>
            <a:noFill/>
          </p:spPr>
          <p:txBody>
            <a:bodyPr wrap="square" rtlCol="0">
              <a:spAutoFit/>
            </a:bodyPr>
            <a:lstStyle/>
            <a:p>
              <a:pPr algn="ctr"/>
              <a:r>
                <a:rPr lang="en-SG" sz="3200" b="1" dirty="0">
                  <a:solidFill>
                    <a:srgbClr val="F0EEF0"/>
                  </a:solidFill>
                  <a:latin typeface="Tw Cen MT" panose="020B0602020104020603" pitchFamily="34" charset="0"/>
                </a:rPr>
                <a:t>P</a:t>
              </a:r>
              <a:r>
                <a:rPr lang="en-US" sz="3200" b="1" dirty="0" err="1">
                  <a:solidFill>
                    <a:srgbClr val="F0EEF0"/>
                  </a:solidFill>
                  <a:latin typeface="Tw Cen MT" panose="020B0602020104020603" pitchFamily="34" charset="0"/>
                </a:rPr>
                <a:t>roposed</a:t>
              </a:r>
              <a:r>
                <a:rPr lang="en-US" sz="3200" b="1" dirty="0">
                  <a:solidFill>
                    <a:srgbClr val="F0EEF0"/>
                  </a:solidFill>
                  <a:latin typeface="Tw Cen MT" panose="020B0602020104020603" pitchFamily="34" charset="0"/>
                </a:rPr>
                <a:t> Requirements</a:t>
              </a:r>
            </a:p>
            <a:p>
              <a:pPr algn="ctr"/>
              <a:endParaRPr lang="en-US" sz="32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21197" y="3239010"/>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148782" y="57323"/>
            <a:ext cx="10010313" cy="6858000"/>
            <a:chOff x="-9337032" y="-1"/>
            <a:chExt cx="100103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Elicitation Techniques</a:t>
              </a:r>
              <a:endParaRPr lang="en-US" sz="2400" b="1" dirty="0">
                <a:solidFill>
                  <a:srgbClr val="F0EEF0"/>
                </a:solidFill>
                <a:latin typeface="Tw Cen MT" panose="020B0602020104020603" pitchFamily="34" charset="0"/>
              </a:endParaRP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47939" y="3255101"/>
              <a:ext cx="530600" cy="530600"/>
            </a:xfrm>
            <a:prstGeom prst="rect">
              <a:avLst/>
            </a:prstGeom>
          </p:spPr>
        </p:pic>
      </p:grpSp>
      <p:grpSp>
        <p:nvGrpSpPr>
          <p:cNvPr id="215" name="Group 214">
            <a:extLst>
              <a:ext uri="{FF2B5EF4-FFF2-40B4-BE49-F238E27FC236}">
                <a16:creationId xmlns:a16="http://schemas.microsoft.com/office/drawing/2014/main" id="{066ACF4C-6F8C-46FC-8362-2E05C90EEAFA}"/>
              </a:ext>
            </a:extLst>
          </p:cNvPr>
          <p:cNvGrpSpPr/>
          <p:nvPr/>
        </p:nvGrpSpPr>
        <p:grpSpPr>
          <a:xfrm>
            <a:off x="-12552696" y="-47204"/>
            <a:ext cx="12490152" cy="6858000"/>
            <a:chOff x="-290920" y="0"/>
            <a:chExt cx="12490152"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751505" y="3343703"/>
              <a:ext cx="2526121"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C</a:t>
              </a:r>
              <a:r>
                <a:rPr lang="en-US" b="1" dirty="0" err="1">
                  <a:solidFill>
                    <a:srgbClr val="F0EEF0"/>
                  </a:solidFill>
                  <a:latin typeface="Tw Cen MT" panose="020B0602020104020603" pitchFamily="34" charset="0"/>
                </a:rPr>
                <a:t>ollected</a:t>
              </a:r>
              <a:r>
                <a:rPr lang="en-US" b="1" dirty="0">
                  <a:solidFill>
                    <a:srgbClr val="F0EEF0"/>
                  </a:solidFill>
                  <a:latin typeface="Tw Cen MT" panose="020B0602020104020603" pitchFamily="34" charset="0"/>
                </a:rPr>
                <a:t> Requirements</a:t>
              </a: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3189591" y="-1484"/>
            <a:ext cx="12482920" cy="6858000"/>
            <a:chOff x="-290920" y="0"/>
            <a:chExt cx="124829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938602" y="3287064"/>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xperience</a:t>
              </a:r>
              <a:endParaRPr lang="en-US" sz="24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942834" y="-22339"/>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256288"/>
              <a:ext cx="1992086" cy="523220"/>
            </a:xfrm>
            <a:prstGeom prst="rect">
              <a:avLst/>
            </a:prstGeom>
            <a:noFill/>
          </p:spPr>
          <p:txBody>
            <a:bodyPr wrap="square" rtlCol="0">
              <a:spAutoFit/>
            </a:bodyPr>
            <a:lstStyle/>
            <a:p>
              <a:pPr algn="ctr"/>
              <a:r>
                <a:rPr lang="en-SG" sz="2800" b="1" dirty="0">
                  <a:solidFill>
                    <a:srgbClr val="F0EEF0"/>
                  </a:solidFill>
                  <a:latin typeface="Tw Cen MT" panose="020B0602020104020603" pitchFamily="34" charset="0"/>
                </a:rPr>
                <a:t>R</a:t>
              </a:r>
              <a:r>
                <a:rPr lang="en-US" sz="28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p:cNvSpPr txBox="1"/>
          <p:nvPr/>
        </p:nvSpPr>
        <p:spPr>
          <a:xfrm>
            <a:off x="1673661" y="1024937"/>
            <a:ext cx="7436138" cy="4708981"/>
          </a:xfrm>
          <a:prstGeom prst="rect">
            <a:avLst/>
          </a:prstGeom>
          <a:noFill/>
        </p:spPr>
        <p:txBody>
          <a:bodyPr wrap="square" rtlCol="0">
            <a:spAutoFit/>
          </a:bodyPr>
          <a:lstStyle/>
          <a:p>
            <a:r>
              <a:rPr lang="en-US" sz="2800" b="1" dirty="0">
                <a:latin typeface="Century Schoolbook" panose="02040604050505020304" pitchFamily="18" charset="0"/>
                <a:cs typeface="Arial" panose="020B0604020202020204" pitchFamily="34" charset="0"/>
              </a:rPr>
              <a:t>Observation:</a:t>
            </a:r>
          </a:p>
          <a:p>
            <a:pPr>
              <a:buNone/>
            </a:pPr>
            <a:r>
              <a:rPr lang="en-US" dirty="0">
                <a:latin typeface="Century Schoolbook" panose="02040604050505020304" pitchFamily="18" charset="0"/>
                <a:cs typeface="Arial" panose="020B0604020202020204" pitchFamily="34" charset="0"/>
              </a:rPr>
              <a:t>Every observation must be guided by clearly stated objectives. The analyst should know what data is to be collected, how observation will be done, when and where to observe, how the data will be collected and what the data will be used for after analysis. In observation of elicitation techniques we observe the diagnostic center management system. We observe:</a:t>
            </a:r>
          </a:p>
          <a:p>
            <a:pPr>
              <a:buNone/>
            </a:pPr>
            <a:endParaRPr lang="en-US" dirty="0">
              <a:latin typeface="Century Schoolbook" panose="02040604050505020304" pitchFamily="18" charset="0"/>
              <a:cs typeface="Arial" panose="020B0604020202020204" pitchFamily="34" charset="0"/>
            </a:endParaRPr>
          </a:p>
          <a:p>
            <a:pPr marL="514350" indent="-5143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How they manage the client and client information.</a:t>
            </a:r>
          </a:p>
          <a:p>
            <a:pPr marL="514350" indent="-5143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How they manage doctor information.</a:t>
            </a:r>
          </a:p>
          <a:p>
            <a:pPr marL="514350" indent="-5143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How they manage the doctor appointment system.</a:t>
            </a:r>
          </a:p>
          <a:p>
            <a:pPr marL="514350" indent="-5143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How they mange their database.</a:t>
            </a:r>
          </a:p>
          <a:p>
            <a:pPr marL="514350" indent="-5143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How they manage their pathology department.</a:t>
            </a:r>
          </a:p>
          <a:p>
            <a:pPr marL="514350" indent="-5143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How they manage their system.</a:t>
            </a:r>
          </a:p>
          <a:p>
            <a:pPr>
              <a:buNone/>
            </a:pPr>
            <a:endParaRPr lang="en-US" dirty="0">
              <a:latin typeface="Century Schoolbook" panose="02040604050505020304" pitchFamily="18"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889010"/>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iterate type="lt">
                                    <p:tmPct val="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iterate type="lt">
                                    <p:tmPct val="0"/>
                                  </p:iterate>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iterate type="lt">
                                    <p:tmPct val="0"/>
                                  </p:iterate>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arn(inVertic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iterate type="lt">
                                    <p:tmPct val="0"/>
                                  </p:iterate>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arn(inVertic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iterate type="lt">
                                    <p:tmPct val="0"/>
                                  </p:iterate>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arn(inVertical)">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iterate type="lt">
                                    <p:tmPct val="0"/>
                                  </p:iterate>
                                  <p:childTnLst>
                                    <p:set>
                                      <p:cBhvr>
                                        <p:cTn id="31" dur="1" fill="hold">
                                          <p:stCondLst>
                                            <p:cond delay="0"/>
                                          </p:stCondLst>
                                        </p:cTn>
                                        <p:tgtEl>
                                          <p:spTgt spid="4">
                                            <p:txEl>
                                              <p:pRg st="6" end="6"/>
                                            </p:txEl>
                                          </p:spTgt>
                                        </p:tgtEl>
                                        <p:attrNameLst>
                                          <p:attrName>style.visibility</p:attrName>
                                        </p:attrNameLst>
                                      </p:cBhvr>
                                      <p:to>
                                        <p:strVal val="visible"/>
                                      </p:to>
                                    </p:set>
                                    <p:animEffect transition="in" filter="barn(inVertical)">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iterate type="lt">
                                    <p:tmPct val="0"/>
                                  </p:iterate>
                                  <p:childTnLst>
                                    <p:set>
                                      <p:cBhvr>
                                        <p:cTn id="36" dur="1" fill="hold">
                                          <p:stCondLst>
                                            <p:cond delay="0"/>
                                          </p:stCondLst>
                                        </p:cTn>
                                        <p:tgtEl>
                                          <p:spTgt spid="4">
                                            <p:txEl>
                                              <p:pRg st="7" end="7"/>
                                            </p:txEl>
                                          </p:spTgt>
                                        </p:tgtEl>
                                        <p:attrNameLst>
                                          <p:attrName>style.visibility</p:attrName>
                                        </p:attrNameLst>
                                      </p:cBhvr>
                                      <p:to>
                                        <p:strVal val="visible"/>
                                      </p:to>
                                    </p:set>
                                    <p:animEffect transition="in" filter="barn(inVertical)">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iterate type="lt">
                                    <p:tmPct val="0"/>
                                  </p:iterate>
                                  <p:childTnLst>
                                    <p:set>
                                      <p:cBhvr>
                                        <p:cTn id="41" dur="1" fill="hold">
                                          <p:stCondLst>
                                            <p:cond delay="0"/>
                                          </p:stCondLst>
                                        </p:cTn>
                                        <p:tgtEl>
                                          <p:spTgt spid="4">
                                            <p:txEl>
                                              <p:pRg st="8" end="8"/>
                                            </p:txEl>
                                          </p:spTgt>
                                        </p:tgtEl>
                                        <p:attrNameLst>
                                          <p:attrName>style.visibility</p:attrName>
                                        </p:attrNameLst>
                                      </p:cBhvr>
                                      <p:to>
                                        <p:strVal val="visible"/>
                                      </p:to>
                                    </p:set>
                                    <p:animEffect transition="in" filter="barn(inVertical)">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304015" y="15675"/>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37667" y="19838"/>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219718" y="-49572"/>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167114" y="-41641"/>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1522553" y="-57323"/>
            <a:ext cx="9292880" cy="6858000"/>
            <a:chOff x="718505" y="-1"/>
            <a:chExt cx="9292880"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967711" y="2708343"/>
              <a:ext cx="2517688" cy="1569660"/>
            </a:xfrm>
            <a:prstGeom prst="rect">
              <a:avLst/>
            </a:prstGeom>
            <a:noFill/>
          </p:spPr>
          <p:txBody>
            <a:bodyPr wrap="square" rtlCol="0">
              <a:spAutoFit/>
            </a:bodyPr>
            <a:lstStyle/>
            <a:p>
              <a:pPr algn="ctr"/>
              <a:r>
                <a:rPr lang="en-SG" sz="3200" b="1" dirty="0">
                  <a:solidFill>
                    <a:srgbClr val="F0EEF0"/>
                  </a:solidFill>
                  <a:latin typeface="Tw Cen MT" panose="020B0602020104020603" pitchFamily="34" charset="0"/>
                </a:rPr>
                <a:t>P</a:t>
              </a:r>
              <a:r>
                <a:rPr lang="en-US" sz="3200" b="1" dirty="0" err="1">
                  <a:solidFill>
                    <a:srgbClr val="F0EEF0"/>
                  </a:solidFill>
                  <a:latin typeface="Tw Cen MT" panose="020B0602020104020603" pitchFamily="34" charset="0"/>
                </a:rPr>
                <a:t>roposed</a:t>
              </a:r>
              <a:r>
                <a:rPr lang="en-US" sz="3200" b="1" dirty="0">
                  <a:solidFill>
                    <a:srgbClr val="F0EEF0"/>
                  </a:solidFill>
                  <a:latin typeface="Tw Cen MT" panose="020B0602020104020603" pitchFamily="34" charset="0"/>
                </a:rPr>
                <a:t> Requirements</a:t>
              </a:r>
            </a:p>
            <a:p>
              <a:pPr algn="ctr"/>
              <a:endParaRPr lang="en-US" sz="32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21197" y="3239010"/>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149321" y="-41821"/>
            <a:ext cx="10010313" cy="6858000"/>
            <a:chOff x="-9337032" y="-1"/>
            <a:chExt cx="100103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Elicitation Techniques</a:t>
              </a:r>
              <a:endParaRPr lang="en-US" sz="2400" b="1" dirty="0">
                <a:solidFill>
                  <a:srgbClr val="F0EEF0"/>
                </a:solidFill>
                <a:latin typeface="Tw Cen MT" panose="020B0602020104020603" pitchFamily="34" charset="0"/>
              </a:endParaRP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47939" y="3255101"/>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12628841" y="-26148"/>
            <a:ext cx="12498277" cy="6858000"/>
            <a:chOff x="-290920" y="0"/>
            <a:chExt cx="12498277"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0637911" y="3269989"/>
              <a:ext cx="2738782" cy="400110"/>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C</a:t>
              </a:r>
              <a:r>
                <a:rPr lang="en-US" b="1" dirty="0" err="1">
                  <a:solidFill>
                    <a:srgbClr val="F0EEF0"/>
                  </a:solidFill>
                  <a:latin typeface="Tw Cen MT" panose="020B0602020104020603" pitchFamily="34" charset="0"/>
                </a:rPr>
                <a:t>ollected</a:t>
              </a:r>
              <a:r>
                <a:rPr lang="en-US" b="1" dirty="0">
                  <a:solidFill>
                    <a:srgbClr val="F0EEF0"/>
                  </a:solidFill>
                  <a:latin typeface="Tw Cen MT" panose="020B0602020104020603" pitchFamily="34" charset="0"/>
                </a:rPr>
                <a:t> Requirements</a:t>
              </a: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982427" y="3212234"/>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271908" y="-20945"/>
            <a:ext cx="11447501" cy="6858000"/>
            <a:chOff x="213096" y="0"/>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424571" y="329950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xperience</a:t>
              </a:r>
              <a:endParaRPr lang="en-US" sz="2400" b="1" dirty="0">
                <a:solidFill>
                  <a:srgbClr val="F0EEF0"/>
                </a:solidFill>
                <a:latin typeface="Tw Cen MT" panose="020B0602020104020603" pitchFamily="34" charset="0"/>
              </a:endParaRP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988249" y="36620"/>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p:cNvSpPr txBox="1"/>
          <p:nvPr/>
        </p:nvSpPr>
        <p:spPr>
          <a:xfrm>
            <a:off x="1673661" y="1024937"/>
            <a:ext cx="7436138" cy="400110"/>
          </a:xfrm>
          <a:prstGeom prst="rect">
            <a:avLst/>
          </a:prstGeom>
          <a:noFill/>
        </p:spPr>
        <p:txBody>
          <a:bodyPr wrap="square" rtlCol="0">
            <a:spAutoFit/>
          </a:bodyPr>
          <a:lstStyle/>
          <a:p>
            <a:endParaRPr lang="en-US" sz="20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7264972-D47A-41A2-AF46-19F7E74F10B3}"/>
              </a:ext>
            </a:extLst>
          </p:cNvPr>
          <p:cNvSpPr txBox="1"/>
          <p:nvPr/>
        </p:nvSpPr>
        <p:spPr>
          <a:xfrm>
            <a:off x="884470" y="690375"/>
            <a:ext cx="7840388" cy="4764381"/>
          </a:xfrm>
          <a:prstGeom prst="rect">
            <a:avLst/>
          </a:prstGeom>
          <a:noFill/>
        </p:spPr>
        <p:txBody>
          <a:bodyPr wrap="square" rtlCol="0">
            <a:spAutoFit/>
          </a:bodyPr>
          <a:lstStyle/>
          <a:p>
            <a:pPr>
              <a:lnSpc>
                <a:spcPct val="170000"/>
              </a:lnSpc>
            </a:pPr>
            <a:r>
              <a:rPr lang="en-US" sz="2400" b="1" dirty="0">
                <a:latin typeface="Century Schoolbook" panose="02040604050505020304" pitchFamily="18" charset="0"/>
                <a:cs typeface="Arial" panose="020B0604020202020204" pitchFamily="34" charset="0"/>
              </a:rPr>
              <a:t>System interface analysis:</a:t>
            </a:r>
          </a:p>
          <a:p>
            <a:pPr lvl="0" eaLnBrk="0" fontAlgn="base" hangingPunct="0">
              <a:lnSpc>
                <a:spcPct val="170000"/>
              </a:lnSpc>
              <a:spcBef>
                <a:spcPct val="0"/>
              </a:spcBef>
              <a:spcAft>
                <a:spcPct val="0"/>
              </a:spcAft>
            </a:pPr>
            <a:r>
              <a:rPr lang="en-US" altLang="en-US" dirty="0">
                <a:latin typeface="Century Schoolbook" panose="02040604050505020304" pitchFamily="18" charset="0"/>
                <a:cs typeface="Arial" panose="020B0604020202020204" pitchFamily="34" charset="0"/>
              </a:rPr>
              <a:t>We saw the system interface in a diagnostic center. Here we saw –</a:t>
            </a:r>
          </a:p>
          <a:p>
            <a:pPr lvl="0" eaLnBrk="0" fontAlgn="base" hangingPunct="0">
              <a:lnSpc>
                <a:spcPct val="170000"/>
              </a:lnSpc>
              <a:spcBef>
                <a:spcPct val="0"/>
              </a:spcBef>
              <a:spcAft>
                <a:spcPct val="0"/>
              </a:spcAft>
              <a:buClrTx/>
              <a:buSzTx/>
              <a:buFont typeface="Wingdings" panose="05000000000000000000" pitchFamily="2" charset="2"/>
              <a:buChar char="Ø"/>
            </a:pPr>
            <a:r>
              <a:rPr lang="en-US" altLang="en-US" dirty="0">
                <a:latin typeface="Century Schoolbook" panose="02040604050505020304" pitchFamily="18" charset="0"/>
                <a:cs typeface="Arial" panose="020B0604020202020204" pitchFamily="34" charset="0"/>
              </a:rPr>
              <a:t> They use a database system to manage their client </a:t>
            </a:r>
          </a:p>
          <a:p>
            <a:pPr lvl="0" eaLnBrk="0" fontAlgn="base" hangingPunct="0">
              <a:lnSpc>
                <a:spcPct val="170000"/>
              </a:lnSpc>
              <a:spcBef>
                <a:spcPct val="0"/>
              </a:spcBef>
              <a:spcAft>
                <a:spcPct val="0"/>
              </a:spcAft>
              <a:buClrTx/>
              <a:buSzTx/>
              <a:buFont typeface="Wingdings" panose="05000000000000000000" pitchFamily="2" charset="2"/>
              <a:buChar char="Ø"/>
            </a:pPr>
            <a:r>
              <a:rPr lang="en-US" altLang="en-US" dirty="0">
                <a:latin typeface="Century Schoolbook" panose="02040604050505020304" pitchFamily="18" charset="0"/>
                <a:cs typeface="Arial" panose="020B0604020202020204" pitchFamily="34" charset="0"/>
              </a:rPr>
              <a:t> When the patient arrives in the reception to set their appointment then they will entry the client information</a:t>
            </a:r>
          </a:p>
          <a:p>
            <a:pPr lvl="0" eaLnBrk="0" fontAlgn="base" hangingPunct="0">
              <a:lnSpc>
                <a:spcPct val="170000"/>
              </a:lnSpc>
              <a:spcBef>
                <a:spcPct val="0"/>
              </a:spcBef>
              <a:spcAft>
                <a:spcPct val="0"/>
              </a:spcAft>
              <a:buClrTx/>
              <a:buSzTx/>
              <a:buFont typeface="Wingdings" panose="05000000000000000000" pitchFamily="2" charset="2"/>
              <a:buChar char="Ø"/>
            </a:pPr>
            <a:r>
              <a:rPr lang="en-US" altLang="en-US" dirty="0">
                <a:latin typeface="Century Schoolbook" panose="02040604050505020304" pitchFamily="18" charset="0"/>
                <a:cs typeface="Arial" panose="020B0604020202020204" pitchFamily="34" charset="0"/>
              </a:rPr>
              <a:t> They take full doctor fees from the patient in the appointment time</a:t>
            </a:r>
          </a:p>
          <a:p>
            <a:pPr lvl="0" eaLnBrk="0" fontAlgn="base" hangingPunct="0">
              <a:lnSpc>
                <a:spcPct val="170000"/>
              </a:lnSpc>
              <a:spcBef>
                <a:spcPct val="0"/>
              </a:spcBef>
              <a:spcAft>
                <a:spcPct val="0"/>
              </a:spcAft>
              <a:buClrTx/>
              <a:buSzTx/>
              <a:buFont typeface="Wingdings" panose="05000000000000000000" pitchFamily="2" charset="2"/>
              <a:buChar char="Ø"/>
            </a:pPr>
            <a:r>
              <a:rPr lang="en-US" altLang="en-US" dirty="0">
                <a:latin typeface="Century Schoolbook" panose="02040604050505020304" pitchFamily="18" charset="0"/>
                <a:cs typeface="Arial" panose="020B0604020202020204" pitchFamily="34" charset="0"/>
              </a:rPr>
              <a:t> They  don’t use any patient ID to store patient information </a:t>
            </a:r>
          </a:p>
          <a:p>
            <a:pPr lvl="0" eaLnBrk="0" fontAlgn="base" hangingPunct="0">
              <a:lnSpc>
                <a:spcPct val="170000"/>
              </a:lnSpc>
              <a:spcBef>
                <a:spcPct val="0"/>
              </a:spcBef>
              <a:spcAft>
                <a:spcPct val="0"/>
              </a:spcAft>
              <a:buClrTx/>
              <a:buSzTx/>
              <a:buFont typeface="Wingdings" panose="05000000000000000000" pitchFamily="2" charset="2"/>
              <a:buChar char="Ø"/>
            </a:pPr>
            <a:r>
              <a:rPr lang="en-US" altLang="en-US" dirty="0">
                <a:latin typeface="Century Schoolbook" panose="02040604050505020304" pitchFamily="18" charset="0"/>
                <a:cs typeface="Arial" panose="020B0604020202020204" pitchFamily="34" charset="0"/>
              </a:rPr>
              <a:t> They don’t use any hotline .</a:t>
            </a:r>
          </a:p>
          <a:p>
            <a:pPr lvl="0" eaLnBrk="0" fontAlgn="base" hangingPunct="0">
              <a:lnSpc>
                <a:spcPct val="170000"/>
              </a:lnSpc>
              <a:spcBef>
                <a:spcPct val="0"/>
              </a:spcBef>
              <a:spcAft>
                <a:spcPct val="0"/>
              </a:spcAft>
              <a:buClrTx/>
              <a:buSzTx/>
              <a:buFont typeface="Wingdings" panose="05000000000000000000" pitchFamily="2" charset="2"/>
              <a:buChar char="Ø"/>
            </a:pPr>
            <a:r>
              <a:rPr lang="en-US" altLang="en-US" dirty="0">
                <a:latin typeface="Century Schoolbook" panose="02040604050505020304" pitchFamily="18" charset="0"/>
                <a:cs typeface="Arial" panose="020B0604020202020204" pitchFamily="34" charset="0"/>
              </a:rPr>
              <a:t> They don’t receive any emergency patient </a:t>
            </a:r>
          </a:p>
          <a:p>
            <a:endParaRPr lang="en-US" dirty="0"/>
          </a:p>
        </p:txBody>
      </p:sp>
    </p:spTree>
    <p:extLst>
      <p:ext uri="{BB962C8B-B14F-4D97-AF65-F5344CB8AC3E}">
        <p14:creationId xmlns:p14="http://schemas.microsoft.com/office/powerpoint/2010/main" val="3558928905"/>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nodePh="1">
                                  <p:stCondLst>
                                    <p:cond delay="0"/>
                                  </p:stCondLst>
                                  <p:endCondLst>
                                    <p:cond evt="begin" delay="0">
                                      <p:tn val="5"/>
                                    </p:cond>
                                  </p:endCondLst>
                                  <p:iterate type="lt">
                                    <p:tmPct val="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90521" y="-36622"/>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21284" y="-31418"/>
            <a:ext cx="11493897" cy="6858000"/>
            <a:chOff x="213096" y="0"/>
            <a:chExt cx="11493897"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87785" y="3126715"/>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234659" y="-28785"/>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096787" y="-10537"/>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1487640" y="-30101"/>
            <a:ext cx="8692331" cy="6858000"/>
            <a:chOff x="718505" y="-1"/>
            <a:chExt cx="8692331"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818792" y="3182865"/>
              <a:ext cx="2537763" cy="584775"/>
            </a:xfrm>
            <a:prstGeom prst="rect">
              <a:avLst/>
            </a:prstGeom>
            <a:noFill/>
          </p:spPr>
          <p:txBody>
            <a:bodyPr wrap="square" rtlCol="0">
              <a:spAutoFit/>
            </a:bodyPr>
            <a:lstStyle/>
            <a:p>
              <a:pPr algn="ctr"/>
              <a:r>
                <a:rPr lang="en-SG" sz="3200" b="1" dirty="0">
                  <a:solidFill>
                    <a:srgbClr val="F0EEF0"/>
                  </a:solidFill>
                  <a:latin typeface="Tw Cen MT" panose="020B0602020104020603" pitchFamily="34" charset="0"/>
                </a:rPr>
                <a:t>R</a:t>
              </a:r>
              <a:r>
                <a:rPr lang="en-US" sz="3200" b="1" dirty="0" err="1">
                  <a:solidFill>
                    <a:srgbClr val="F0EEF0"/>
                  </a:solidFill>
                  <a:latin typeface="Tw Cen MT" panose="020B0602020104020603" pitchFamily="34" charset="0"/>
                </a:rPr>
                <a:t>equirements</a:t>
              </a:r>
              <a:endParaRPr lang="en-US" sz="32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216564" y="0"/>
            <a:ext cx="10010313" cy="6858000"/>
            <a:chOff x="-9337032" y="-1"/>
            <a:chExt cx="100103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licitation</a:t>
              </a:r>
              <a:r>
                <a:rPr lang="en-US" sz="24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01894" y="3217372"/>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3178159" y="-19919"/>
            <a:ext cx="12575253" cy="6858000"/>
            <a:chOff x="-290920" y="0"/>
            <a:chExt cx="12575253"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0872792" y="3102400"/>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Collected Requirements</a:t>
              </a: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020426" y="3238415"/>
              <a:ext cx="530600" cy="530600"/>
            </a:xfrm>
            <a:prstGeom prst="rect">
              <a:avLst/>
            </a:prstGeom>
          </p:spPr>
        </p:pic>
      </p:grpSp>
      <p:grpSp>
        <p:nvGrpSpPr>
          <p:cNvPr id="215" name="Group 214">
            <a:extLst>
              <a:ext uri="{FF2B5EF4-FFF2-40B4-BE49-F238E27FC236}">
                <a16:creationId xmlns:a16="http://schemas.microsoft.com/office/drawing/2014/main" id="{066ACF4C-6F8C-46FC-8362-2E05C90EEAFA}"/>
              </a:ext>
            </a:extLst>
          </p:cNvPr>
          <p:cNvGrpSpPr/>
          <p:nvPr/>
        </p:nvGrpSpPr>
        <p:grpSpPr>
          <a:xfrm>
            <a:off x="-12590112" y="-32856"/>
            <a:ext cx="12518742" cy="6858000"/>
            <a:chOff x="-275869" y="-28879"/>
            <a:chExt cx="12518742"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275869" y="-28879"/>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74473" y="233743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955506" y="3323752"/>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xperience</a:t>
              </a:r>
              <a:endParaRPr lang="en-US" sz="2400" b="1" dirty="0">
                <a:solidFill>
                  <a:srgbClr val="F0EEF0"/>
                </a:solidFill>
                <a:latin typeface="Tw Cen MT" panose="020B0602020104020603" pitchFamily="34" charset="0"/>
              </a:endParaRP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3271992" y="-69930"/>
            <a:ext cx="12542979" cy="6858000"/>
            <a:chOff x="-290920" y="0"/>
            <a:chExt cx="12542979"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472996" y="3333585"/>
              <a:ext cx="3158016" cy="400110"/>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R</a:t>
              </a:r>
              <a:r>
                <a:rPr lang="en-US" sz="2000" b="1" dirty="0" err="1">
                  <a:solidFill>
                    <a:srgbClr val="F0EEF0"/>
                  </a:solidFill>
                  <a:latin typeface="Tw Cen MT" panose="020B0602020104020603" pitchFamily="34" charset="0"/>
                </a:rPr>
                <a:t>equirement</a:t>
              </a:r>
              <a:r>
                <a:rPr lang="en-US" sz="2000" b="1" dirty="0">
                  <a:solidFill>
                    <a:srgbClr val="F0EEF0"/>
                  </a:solidFill>
                  <a:latin typeface="Tw Cen MT" panose="020B0602020104020603" pitchFamily="34" charset="0"/>
                </a:rPr>
                <a:t> Analysis</a:t>
              </a: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913194" y="-23675"/>
            <a:ext cx="12482920" cy="6858000"/>
            <a:chOff x="-290713" y="36877"/>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713" y="36877"/>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p:cNvSpPr txBox="1"/>
          <p:nvPr/>
        </p:nvSpPr>
        <p:spPr>
          <a:xfrm>
            <a:off x="942558" y="640080"/>
            <a:ext cx="6875562" cy="1231106"/>
          </a:xfrm>
          <a:prstGeom prst="rect">
            <a:avLst/>
          </a:prstGeom>
          <a:noFill/>
        </p:spPr>
        <p:txBody>
          <a:bodyPr wrap="square" rtlCol="0">
            <a:spAutoFit/>
          </a:bodyPr>
          <a:lstStyle/>
          <a:p>
            <a:endParaRPr lang="en-US" sz="2000" b="1" dirty="0">
              <a:latin typeface="Century Schoolbook" panose="02040604050505020304" pitchFamily="18" charset="0"/>
              <a:cs typeface="Arial" panose="020B0604020202020204" pitchFamily="34" charset="0"/>
            </a:endParaRPr>
          </a:p>
          <a:p>
            <a:endParaRPr lang="en-US" dirty="0"/>
          </a:p>
          <a:p>
            <a:endParaRPr lang="en-US" dirty="0"/>
          </a:p>
          <a:p>
            <a:endParaRPr lang="en-US" dirty="0"/>
          </a:p>
        </p:txBody>
      </p:sp>
      <p:sp>
        <p:nvSpPr>
          <p:cNvPr id="6" name="TextBox 5">
            <a:extLst>
              <a:ext uri="{FF2B5EF4-FFF2-40B4-BE49-F238E27FC236}">
                <a16:creationId xmlns:a16="http://schemas.microsoft.com/office/drawing/2014/main" id="{0D4174E9-B8C8-4DF9-86A4-D6DC4BE217DB}"/>
              </a:ext>
            </a:extLst>
          </p:cNvPr>
          <p:cNvSpPr txBox="1"/>
          <p:nvPr/>
        </p:nvSpPr>
        <p:spPr>
          <a:xfrm>
            <a:off x="996249" y="802714"/>
            <a:ext cx="7076505" cy="4708981"/>
          </a:xfrm>
          <a:prstGeom prst="rect">
            <a:avLst/>
          </a:prstGeom>
          <a:noFill/>
        </p:spPr>
        <p:txBody>
          <a:bodyPr wrap="square" rtlCol="0">
            <a:spAutoFit/>
          </a:bodyPr>
          <a:lstStyle/>
          <a:p>
            <a:r>
              <a:rPr lang="en-US" sz="2000" dirty="0">
                <a:latin typeface="Century Schoolbook" panose="02040604050505020304" pitchFamily="18" charset="0"/>
              </a:rPr>
              <a:t>We tried to collect requirements according to our proposed requirements.</a:t>
            </a:r>
          </a:p>
          <a:p>
            <a:r>
              <a:rPr lang="en-US" sz="2000" dirty="0">
                <a:latin typeface="Century Schoolbook" panose="02040604050505020304" pitchFamily="18" charset="0"/>
              </a:rPr>
              <a:t>Happily, we have been able to collect our all propose requirement without some requirements such as:</a:t>
            </a:r>
          </a:p>
          <a:p>
            <a:endParaRPr lang="en-US" sz="2000" dirty="0">
              <a:latin typeface="Century Schoolbook" panose="02040604050505020304" pitchFamily="18" charset="0"/>
            </a:endParaRPr>
          </a:p>
          <a:p>
            <a:pPr>
              <a:buFont typeface="Wingdings" panose="05000000000000000000" pitchFamily="2" charset="2"/>
              <a:buChar char="Ø"/>
            </a:pPr>
            <a:r>
              <a:rPr lang="en-SG" sz="2000" dirty="0">
                <a:latin typeface="Century Schoolbook" panose="02040604050505020304" pitchFamily="18" charset="0"/>
                <a:cs typeface="Arial" panose="020B0604020202020204" pitchFamily="34" charset="0"/>
              </a:rPr>
              <a:t>Updating appointment</a:t>
            </a:r>
          </a:p>
          <a:p>
            <a:endParaRPr lang="en-US" sz="2000" dirty="0">
              <a:latin typeface="Century Schoolbook" panose="02040604050505020304" pitchFamily="18" charset="0"/>
            </a:endParaRPr>
          </a:p>
          <a:p>
            <a:pPr>
              <a:buFont typeface="Wingdings" panose="05000000000000000000" pitchFamily="2" charset="2"/>
              <a:buChar char="Ø"/>
            </a:pPr>
            <a:r>
              <a:rPr lang="en-SG" sz="2000" dirty="0">
                <a:latin typeface="Century Schoolbook" panose="02040604050505020304" pitchFamily="18" charset="0"/>
                <a:cs typeface="Arial" panose="020B0604020202020204" pitchFamily="34" charset="0"/>
              </a:rPr>
              <a:t>Contacting with the clinic hotline </a:t>
            </a:r>
          </a:p>
          <a:p>
            <a:endParaRPr lang="en-SG" sz="2000"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sz="2000" dirty="0">
                <a:latin typeface="Century Schoolbook" panose="02040604050505020304" pitchFamily="18" charset="0"/>
                <a:cs typeface="Arial" panose="020B0604020202020204" pitchFamily="34" charset="0"/>
              </a:rPr>
              <a:t>Choosing doctor from nearest health centre</a:t>
            </a:r>
          </a:p>
          <a:p>
            <a:endParaRPr lang="en-SG" sz="2000"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sz="2000" dirty="0">
                <a:latin typeface="Century Schoolbook" panose="02040604050505020304" pitchFamily="18" charset="0"/>
                <a:cs typeface="Arial" panose="020B0604020202020204" pitchFamily="34" charset="0"/>
              </a:rPr>
              <a:t>Check prescription with patient and doctors ID in medicine </a:t>
            </a:r>
            <a:r>
              <a:rPr lang="en-SG" sz="2000" dirty="0" err="1">
                <a:latin typeface="Century Schoolbook" panose="02040604050505020304" pitchFamily="18" charset="0"/>
                <a:cs typeface="Arial" panose="020B0604020202020204" pitchFamily="34" charset="0"/>
              </a:rPr>
              <a:t>center</a:t>
            </a:r>
            <a:r>
              <a:rPr lang="en-SG" sz="2000" dirty="0">
                <a:latin typeface="Century Schoolbook" panose="02040604050505020304" pitchFamily="18" charset="0"/>
                <a:cs typeface="Arial" panose="020B0604020202020204" pitchFamily="34" charset="0"/>
              </a:rPr>
              <a:t> [we don’t talk with medicine </a:t>
            </a:r>
            <a:r>
              <a:rPr lang="en-SG" sz="2000" dirty="0" err="1">
                <a:latin typeface="Century Schoolbook" panose="02040604050505020304" pitchFamily="18" charset="0"/>
                <a:cs typeface="Arial" panose="020B0604020202020204" pitchFamily="34" charset="0"/>
              </a:rPr>
              <a:t>center</a:t>
            </a:r>
            <a:r>
              <a:rPr lang="en-SG" sz="2000" dirty="0">
                <a:latin typeface="Century Schoolbook" panose="02040604050505020304" pitchFamily="18" charset="0"/>
                <a:cs typeface="Arial" panose="020B0604020202020204" pitchFamily="34" charset="0"/>
              </a:rPr>
              <a:t> for some restrictions]</a:t>
            </a:r>
          </a:p>
          <a:p>
            <a:endParaRPr lang="en-US" sz="2000" dirty="0"/>
          </a:p>
        </p:txBody>
      </p:sp>
    </p:spTree>
    <p:extLst>
      <p:ext uri="{BB962C8B-B14F-4D97-AF65-F5344CB8AC3E}">
        <p14:creationId xmlns:p14="http://schemas.microsoft.com/office/powerpoint/2010/main" val="2897258691"/>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90521" y="-36622"/>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21284" y="-31418"/>
            <a:ext cx="11493897" cy="6858000"/>
            <a:chOff x="213096" y="0"/>
            <a:chExt cx="11493897"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87785" y="3126715"/>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290607" y="-26278"/>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159208" y="-64"/>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1551691" y="-32735"/>
            <a:ext cx="9102654" cy="6858000"/>
            <a:chOff x="718505" y="-1"/>
            <a:chExt cx="9102654"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8163646" y="2871526"/>
              <a:ext cx="2360919" cy="954107"/>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Requirements</a:t>
              </a:r>
            </a:p>
            <a:p>
              <a:pPr algn="ctr"/>
              <a:endParaRPr lang="en-US" sz="28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99411" y="-40637"/>
            <a:ext cx="10010314" cy="6858000"/>
            <a:chOff x="-9337032" y="-1"/>
            <a:chExt cx="10010314"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1035460" y="3074743"/>
              <a:ext cx="2586487"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licitation</a:t>
              </a:r>
              <a:r>
                <a:rPr lang="en-US" sz="24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3062536" y="-40637"/>
            <a:ext cx="12575253" cy="6858000"/>
            <a:chOff x="-290920" y="0"/>
            <a:chExt cx="12575253"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0872792" y="3102400"/>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Collected Requirements</a:t>
              </a: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3478989" y="-66851"/>
            <a:ext cx="12482920" cy="6858000"/>
            <a:chOff x="-290920" y="0"/>
            <a:chExt cx="124829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Experience</a:t>
              </a:r>
              <a:endParaRPr lang="en-US" sz="24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039075"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119354" y="26148"/>
            <a:ext cx="11447503" cy="6858000"/>
            <a:chOff x="213096" y="0"/>
            <a:chExt cx="11447503"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666652" y="15675"/>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a:extLst>
              <a:ext uri="{FF2B5EF4-FFF2-40B4-BE49-F238E27FC236}">
                <a16:creationId xmlns:a16="http://schemas.microsoft.com/office/drawing/2014/main" id="{BD19C80C-2C55-45A8-9946-892570F534C7}"/>
              </a:ext>
            </a:extLst>
          </p:cNvPr>
          <p:cNvSpPr txBox="1"/>
          <p:nvPr/>
        </p:nvSpPr>
        <p:spPr>
          <a:xfrm>
            <a:off x="98516" y="969264"/>
            <a:ext cx="7325438" cy="4524315"/>
          </a:xfrm>
          <a:prstGeom prst="rect">
            <a:avLst/>
          </a:prstGeom>
          <a:noFill/>
        </p:spPr>
        <p:txBody>
          <a:bodyPr wrap="square" rtlCol="0">
            <a:spAutoFit/>
          </a:bodyPr>
          <a:lstStyle/>
          <a:p>
            <a:r>
              <a:rPr lang="en-US" dirty="0">
                <a:latin typeface="Century Schoolbook" panose="02040604050505020304" pitchFamily="18" charset="0"/>
              </a:rPr>
              <a:t>We also go to the various hospital for collecting requirements</a:t>
            </a:r>
            <a:r>
              <a:rPr lang="en-US" dirty="0">
                <a:latin typeface="Century Schoolbook" panose="02040604050505020304" pitchFamily="18" charset="0"/>
                <a:cs typeface="Arial" panose="020B0604020202020204" pitchFamily="34" charset="0"/>
              </a:rPr>
              <a:t>. We gather some new experience. Also, We are very pleased to talk to the management of various hospitals and we face some difficulties are follows :</a:t>
            </a:r>
          </a:p>
          <a:p>
            <a:pPr marL="285750" indent="-2857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They cannot understand us about our project. </a:t>
            </a:r>
          </a:p>
          <a:p>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Do not want to give us time.</a:t>
            </a:r>
          </a:p>
          <a:p>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After a long time waiting, they do not want to talk us with management.</a:t>
            </a:r>
          </a:p>
          <a:p>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They didn't allow us to meet the management even after we took the Varsity ID card and permission paper.</a:t>
            </a:r>
          </a:p>
          <a:p>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Ø"/>
            </a:pPr>
            <a:r>
              <a:rPr lang="en-US" dirty="0">
                <a:latin typeface="Century Schoolbook" panose="02040604050505020304" pitchFamily="18" charset="0"/>
                <a:cs typeface="Arial" panose="020B0604020202020204" pitchFamily="34" charset="0"/>
              </a:rPr>
              <a:t>Even after talking to some hospital management, they were not allowed to see how their system operates.</a:t>
            </a:r>
          </a:p>
        </p:txBody>
      </p:sp>
    </p:spTree>
    <p:extLst>
      <p:ext uri="{BB962C8B-B14F-4D97-AF65-F5344CB8AC3E}">
        <p14:creationId xmlns:p14="http://schemas.microsoft.com/office/powerpoint/2010/main" val="3678354694"/>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circle(in)">
                                      <p:cBhvr>
                                        <p:cTn id="7" dur="2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26271" y="-54901"/>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750265" y="-48507"/>
            <a:ext cx="11493897" cy="6858000"/>
            <a:chOff x="213096" y="0"/>
            <a:chExt cx="11493897"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87785" y="3126715"/>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748411" y="-43240"/>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661480" y="-43753"/>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2033189" y="-48507"/>
            <a:ext cx="9128845" cy="6858000"/>
            <a:chOff x="718505" y="-1"/>
            <a:chExt cx="9128845"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8223705" y="2985389"/>
              <a:ext cx="2293184" cy="954107"/>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Requirements</a:t>
              </a:r>
            </a:p>
            <a:p>
              <a:pPr algn="ctr"/>
              <a:endParaRPr lang="en-US" sz="28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323111" y="26147"/>
            <a:ext cx="10009613" cy="6858000"/>
            <a:chOff x="-9336332" y="35943"/>
            <a:chExt cx="100096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6332" y="35943"/>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licitation</a:t>
              </a:r>
              <a:r>
                <a:rPr lang="en-US" sz="24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2569456" y="-21233"/>
            <a:ext cx="12794781" cy="6858000"/>
            <a:chOff x="-290920" y="0"/>
            <a:chExt cx="12794781"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1092320" y="3038400"/>
              <a:ext cx="1992086" cy="830997"/>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Experience</a:t>
              </a:r>
            </a:p>
            <a:p>
              <a:pPr algn="ct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3010293" y="20878"/>
            <a:ext cx="12849320" cy="6858000"/>
            <a:chOff x="-290920" y="0"/>
            <a:chExt cx="128493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1054526" y="2972345"/>
              <a:ext cx="1992086" cy="1015663"/>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R</a:t>
              </a:r>
              <a:r>
                <a:rPr lang="en-US" sz="2000" b="1" dirty="0" err="1">
                  <a:solidFill>
                    <a:srgbClr val="F0EEF0"/>
                  </a:solidFill>
                  <a:latin typeface="Tw Cen MT" panose="020B0602020104020603" pitchFamily="34" charset="0"/>
                </a:rPr>
                <a:t>equirement</a:t>
              </a:r>
              <a:r>
                <a:rPr lang="en-US" sz="2000" b="1" dirty="0">
                  <a:solidFill>
                    <a:srgbClr val="F0EEF0"/>
                  </a:solidFill>
                  <a:latin typeface="Tw Cen MT" panose="020B0602020104020603" pitchFamily="34" charset="0"/>
                </a:rPr>
                <a:t> Analysis</a:t>
              </a:r>
            </a:p>
            <a:p>
              <a:pPr algn="ctr"/>
              <a:endParaRPr lang="en-US" sz="20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1997472" y="-177"/>
            <a:ext cx="11447501" cy="6858000"/>
            <a:chOff x="213096" y="0"/>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341391" y="31981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666652" y="15675"/>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a:extLst>
              <a:ext uri="{FF2B5EF4-FFF2-40B4-BE49-F238E27FC236}">
                <a16:creationId xmlns:a16="http://schemas.microsoft.com/office/drawing/2014/main" id="{6C835265-5FD8-47B0-9303-01C944313D66}"/>
              </a:ext>
            </a:extLst>
          </p:cNvPr>
          <p:cNvSpPr txBox="1"/>
          <p:nvPr/>
        </p:nvSpPr>
        <p:spPr>
          <a:xfrm>
            <a:off x="1838372" y="2506468"/>
            <a:ext cx="5729020" cy="1384995"/>
          </a:xfrm>
          <a:prstGeom prst="rect">
            <a:avLst/>
          </a:prstGeom>
          <a:noFill/>
        </p:spPr>
        <p:txBody>
          <a:bodyPr wrap="square" rtlCol="0">
            <a:spAutoFit/>
          </a:bodyPr>
          <a:lstStyle/>
          <a:p>
            <a:pPr marL="285750" indent="-285750">
              <a:buFont typeface="Wingdings" panose="05000000000000000000" pitchFamily="2" charset="2"/>
              <a:buChar char="Ø"/>
            </a:pPr>
            <a:r>
              <a:rPr lang="en-SG" sz="2800" dirty="0">
                <a:latin typeface="Century Schoolbook" panose="02040604050505020304" pitchFamily="18" charset="0"/>
              </a:rPr>
              <a:t> Use Case Diagram</a:t>
            </a:r>
          </a:p>
          <a:p>
            <a:pPr marL="285750" indent="-285750">
              <a:buFont typeface="Wingdings" panose="05000000000000000000" pitchFamily="2" charset="2"/>
              <a:buChar char="Ø"/>
            </a:pPr>
            <a:r>
              <a:rPr lang="en-SG" sz="2800" dirty="0">
                <a:latin typeface="Century Schoolbook" panose="02040604050505020304" pitchFamily="18" charset="0"/>
              </a:rPr>
              <a:t> Use Case Description</a:t>
            </a:r>
          </a:p>
          <a:p>
            <a:pPr marL="285750" indent="-285750">
              <a:buFont typeface="Wingdings" panose="05000000000000000000" pitchFamily="2" charset="2"/>
              <a:buChar char="Ø"/>
            </a:pPr>
            <a:r>
              <a:rPr lang="en-SG" sz="2800" dirty="0">
                <a:latin typeface="Century Schoolbook" panose="02040604050505020304" pitchFamily="18" charset="0"/>
              </a:rPr>
              <a:t> Activity Diagram</a:t>
            </a:r>
            <a:endParaRPr lang="en-US" sz="2800" dirty="0">
              <a:latin typeface="Century Schoolbook" panose="02040604050505020304" pitchFamily="18" charset="0"/>
            </a:endParaRPr>
          </a:p>
        </p:txBody>
      </p:sp>
    </p:spTree>
    <p:extLst>
      <p:ext uri="{BB962C8B-B14F-4D97-AF65-F5344CB8AC3E}">
        <p14:creationId xmlns:p14="http://schemas.microsoft.com/office/powerpoint/2010/main" val="69789574"/>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circle(in)">
                                      <p:cBhvr>
                                        <p:cTn id="7" dur="2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26271" y="-54901"/>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750265" y="-48507"/>
            <a:ext cx="11493897" cy="6858000"/>
            <a:chOff x="213096" y="0"/>
            <a:chExt cx="11493897"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87785" y="3126715"/>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748411" y="-43240"/>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661480" y="-43753"/>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2033189" y="-48507"/>
            <a:ext cx="9128845" cy="6858000"/>
            <a:chOff x="718505" y="-1"/>
            <a:chExt cx="9128845"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8223705" y="2985389"/>
              <a:ext cx="2293184" cy="954107"/>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Requirements</a:t>
              </a:r>
            </a:p>
            <a:p>
              <a:pPr algn="ctr"/>
              <a:endParaRPr lang="en-US" sz="28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323111" y="26147"/>
            <a:ext cx="10009613" cy="6858000"/>
            <a:chOff x="-9336332" y="35943"/>
            <a:chExt cx="100096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6332" y="35943"/>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licitation</a:t>
              </a:r>
              <a:r>
                <a:rPr lang="en-US" sz="24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2569456" y="-21233"/>
            <a:ext cx="12794781" cy="6858000"/>
            <a:chOff x="-290920" y="0"/>
            <a:chExt cx="12794781"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1092320" y="3038400"/>
              <a:ext cx="1992086" cy="830997"/>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Experience</a:t>
              </a:r>
            </a:p>
            <a:p>
              <a:pPr algn="ct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3010293" y="20878"/>
            <a:ext cx="12849320" cy="6858000"/>
            <a:chOff x="-290920" y="0"/>
            <a:chExt cx="128493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1054526" y="2972345"/>
              <a:ext cx="1992086" cy="1015663"/>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R</a:t>
              </a:r>
              <a:r>
                <a:rPr lang="en-US" sz="2000" b="1" dirty="0" err="1">
                  <a:solidFill>
                    <a:srgbClr val="F0EEF0"/>
                  </a:solidFill>
                  <a:latin typeface="Tw Cen MT" panose="020B0602020104020603" pitchFamily="34" charset="0"/>
                </a:rPr>
                <a:t>equirement</a:t>
              </a:r>
              <a:r>
                <a:rPr lang="en-US" sz="2000" b="1" dirty="0">
                  <a:solidFill>
                    <a:srgbClr val="F0EEF0"/>
                  </a:solidFill>
                  <a:latin typeface="Tw Cen MT" panose="020B0602020104020603" pitchFamily="34" charset="0"/>
                </a:rPr>
                <a:t> Analysis</a:t>
              </a:r>
            </a:p>
            <a:p>
              <a:pPr algn="ctr"/>
              <a:endParaRPr lang="en-US" sz="20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610328" y="-27627"/>
            <a:ext cx="11447501" cy="6858000"/>
            <a:chOff x="213096" y="0"/>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341391" y="31981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4" name="TextBox 3">
            <a:extLst>
              <a:ext uri="{FF2B5EF4-FFF2-40B4-BE49-F238E27FC236}">
                <a16:creationId xmlns:a16="http://schemas.microsoft.com/office/drawing/2014/main" id="{6C835265-5FD8-47B0-9303-01C944313D66}"/>
              </a:ext>
            </a:extLst>
          </p:cNvPr>
          <p:cNvSpPr txBox="1"/>
          <p:nvPr/>
        </p:nvSpPr>
        <p:spPr>
          <a:xfrm>
            <a:off x="1908142" y="196883"/>
            <a:ext cx="5729020" cy="584775"/>
          </a:xfrm>
          <a:prstGeom prst="rect">
            <a:avLst/>
          </a:prstGeom>
          <a:noFill/>
        </p:spPr>
        <p:txBody>
          <a:bodyPr wrap="square" rtlCol="0">
            <a:spAutoFit/>
          </a:bodyPr>
          <a:lstStyle/>
          <a:p>
            <a:r>
              <a:rPr lang="en-SG" sz="3200" dirty="0">
                <a:latin typeface="Century Schoolbook" panose="02040604050505020304" pitchFamily="18" charset="0"/>
              </a:rPr>
              <a:t>Use Case Diagram</a:t>
            </a:r>
            <a:endParaRPr lang="en-US" sz="3200" dirty="0">
              <a:latin typeface="Century Schoolbook" panose="02040604050505020304" pitchFamily="18" charset="0"/>
            </a:endParaRPr>
          </a:p>
        </p:txBody>
      </p:sp>
      <p:pic>
        <p:nvPicPr>
          <p:cNvPr id="215" name="Picture 214">
            <a:extLst>
              <a:ext uri="{FF2B5EF4-FFF2-40B4-BE49-F238E27FC236}">
                <a16:creationId xmlns:a16="http://schemas.microsoft.com/office/drawing/2014/main" id="{5ACFA4EC-1F15-48AC-BE0B-630FE4EEF423}"/>
              </a:ext>
            </a:extLst>
          </p:cNvPr>
          <p:cNvPicPr>
            <a:picLocks noChangeAspect="1"/>
          </p:cNvPicPr>
          <p:nvPr/>
        </p:nvPicPr>
        <p:blipFill rotWithShape="1">
          <a:blip r:embed="rId4"/>
          <a:srcRect l="33064" t="18666" r="34029" b="5734"/>
          <a:stretch/>
        </p:blipFill>
        <p:spPr>
          <a:xfrm>
            <a:off x="462465" y="101795"/>
            <a:ext cx="6128314" cy="6884503"/>
          </a:xfrm>
          <a:prstGeom prst="rect">
            <a:avLst/>
          </a:prstGeom>
        </p:spPr>
      </p:pic>
    </p:spTree>
    <p:extLst>
      <p:ext uri="{BB962C8B-B14F-4D97-AF65-F5344CB8AC3E}">
        <p14:creationId xmlns:p14="http://schemas.microsoft.com/office/powerpoint/2010/main" val="2700109201"/>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circle(in)">
                                      <p:cBhvr>
                                        <p:cTn id="7" dur="2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1000"/>
                                        <p:tgtEl>
                                          <p:spTgt spid="215"/>
                                        </p:tgtEl>
                                      </p:cBhvr>
                                    </p:animEffect>
                                    <p:anim calcmode="lin" valueType="num">
                                      <p:cBhvr>
                                        <p:cTn id="20" dur="1000" fill="hold"/>
                                        <p:tgtEl>
                                          <p:spTgt spid="215"/>
                                        </p:tgtEl>
                                        <p:attrNameLst>
                                          <p:attrName>ppt_x</p:attrName>
                                        </p:attrNameLst>
                                      </p:cBhvr>
                                      <p:tavLst>
                                        <p:tav tm="0">
                                          <p:val>
                                            <p:strVal val="#ppt_x"/>
                                          </p:val>
                                        </p:tav>
                                        <p:tav tm="100000">
                                          <p:val>
                                            <p:strVal val="#ppt_x"/>
                                          </p:val>
                                        </p:tav>
                                      </p:tavLst>
                                    </p:anim>
                                    <p:anim calcmode="lin" valueType="num">
                                      <p:cBhvr>
                                        <p:cTn id="21"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26271" y="-54901"/>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750265" y="-48507"/>
            <a:ext cx="11493897" cy="6858000"/>
            <a:chOff x="213096" y="0"/>
            <a:chExt cx="11493897"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87785" y="3126715"/>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748411" y="-43240"/>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661480" y="-43753"/>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2033189" y="-48507"/>
            <a:ext cx="9128845" cy="6858000"/>
            <a:chOff x="718505" y="-1"/>
            <a:chExt cx="9128845"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8223705" y="2985389"/>
              <a:ext cx="2293184" cy="954107"/>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Requirements</a:t>
              </a:r>
            </a:p>
            <a:p>
              <a:pPr algn="ctr"/>
              <a:endParaRPr lang="en-US" sz="28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323111" y="26147"/>
            <a:ext cx="10009613" cy="6858000"/>
            <a:chOff x="-9336332" y="35943"/>
            <a:chExt cx="100096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6332" y="35943"/>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licitation</a:t>
              </a:r>
              <a:r>
                <a:rPr lang="en-US" sz="24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2569456" y="-21233"/>
            <a:ext cx="12794781" cy="6858000"/>
            <a:chOff x="-290920" y="0"/>
            <a:chExt cx="12794781"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1092320" y="3038400"/>
              <a:ext cx="1992086" cy="830997"/>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Experience</a:t>
              </a:r>
            </a:p>
            <a:p>
              <a:pPr algn="ct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3010293" y="20878"/>
            <a:ext cx="12849320" cy="6858000"/>
            <a:chOff x="-290920" y="0"/>
            <a:chExt cx="128493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1054526" y="2972345"/>
              <a:ext cx="1992086" cy="1015663"/>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R</a:t>
              </a:r>
              <a:r>
                <a:rPr lang="en-US" sz="2000" b="1" dirty="0" err="1">
                  <a:solidFill>
                    <a:srgbClr val="F0EEF0"/>
                  </a:solidFill>
                  <a:latin typeface="Tw Cen MT" panose="020B0602020104020603" pitchFamily="34" charset="0"/>
                </a:rPr>
                <a:t>equirement</a:t>
              </a:r>
              <a:r>
                <a:rPr lang="en-US" sz="2000" b="1" dirty="0">
                  <a:solidFill>
                    <a:srgbClr val="F0EEF0"/>
                  </a:solidFill>
                  <a:latin typeface="Tw Cen MT" panose="020B0602020104020603" pitchFamily="34" charset="0"/>
                </a:rPr>
                <a:t> Analysis</a:t>
              </a:r>
            </a:p>
            <a:p>
              <a:pPr algn="ctr"/>
              <a:endParaRPr lang="en-US" sz="20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350654" y="-5271"/>
            <a:ext cx="11447501" cy="6858000"/>
            <a:chOff x="213096" y="0"/>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341391" y="31981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5" name="TextBox 4">
            <a:extLst>
              <a:ext uri="{FF2B5EF4-FFF2-40B4-BE49-F238E27FC236}">
                <a16:creationId xmlns:a16="http://schemas.microsoft.com/office/drawing/2014/main" id="{2AF3DCC3-A839-4BA6-A35E-8741588B1D12}"/>
              </a:ext>
            </a:extLst>
          </p:cNvPr>
          <p:cNvSpPr txBox="1"/>
          <p:nvPr/>
        </p:nvSpPr>
        <p:spPr>
          <a:xfrm>
            <a:off x="422644" y="178296"/>
            <a:ext cx="7641814" cy="523220"/>
          </a:xfrm>
          <a:prstGeom prst="rect">
            <a:avLst/>
          </a:prstGeom>
          <a:noFill/>
        </p:spPr>
        <p:txBody>
          <a:bodyPr wrap="square" rtlCol="0">
            <a:spAutoFit/>
          </a:bodyPr>
          <a:lstStyle/>
          <a:p>
            <a:r>
              <a:rPr lang="en-SG" sz="2800" dirty="0">
                <a:latin typeface="Century Schoolbook" panose="02040604050505020304" pitchFamily="18" charset="0"/>
              </a:rPr>
              <a:t>Use Case Description and Activity Diagram</a:t>
            </a:r>
            <a:endParaRPr lang="en-US" sz="2800" dirty="0">
              <a:latin typeface="Century Schoolbook" panose="02040604050505020304" pitchFamily="18" charset="0"/>
            </a:endParaRPr>
          </a:p>
        </p:txBody>
      </p:sp>
      <p:pic>
        <p:nvPicPr>
          <p:cNvPr id="6" name="Picture 5">
            <a:extLst>
              <a:ext uri="{FF2B5EF4-FFF2-40B4-BE49-F238E27FC236}">
                <a16:creationId xmlns:a16="http://schemas.microsoft.com/office/drawing/2014/main" id="{EBB2DEAE-1E35-4389-B36F-8D580CAA374F}"/>
              </a:ext>
            </a:extLst>
          </p:cNvPr>
          <p:cNvPicPr>
            <a:picLocks noChangeAspect="1"/>
          </p:cNvPicPr>
          <p:nvPr/>
        </p:nvPicPr>
        <p:blipFill rotWithShape="1">
          <a:blip r:embed="rId4"/>
          <a:srcRect l="29495" t="21615" r="27904" b="19332"/>
          <a:stretch/>
        </p:blipFill>
        <p:spPr>
          <a:xfrm>
            <a:off x="-54276" y="827838"/>
            <a:ext cx="8383598" cy="5900469"/>
          </a:xfrm>
          <a:prstGeom prst="rect">
            <a:avLst/>
          </a:prstGeom>
        </p:spPr>
      </p:pic>
      <p:pic>
        <p:nvPicPr>
          <p:cNvPr id="215" name="Picture 214">
            <a:extLst>
              <a:ext uri="{FF2B5EF4-FFF2-40B4-BE49-F238E27FC236}">
                <a16:creationId xmlns:a16="http://schemas.microsoft.com/office/drawing/2014/main" id="{4B2BEF8E-35E4-4ED2-A6C3-29929A24FA0F}"/>
              </a:ext>
            </a:extLst>
          </p:cNvPr>
          <p:cNvPicPr>
            <a:picLocks noChangeAspect="1"/>
          </p:cNvPicPr>
          <p:nvPr/>
        </p:nvPicPr>
        <p:blipFill rotWithShape="1">
          <a:blip r:embed="rId5"/>
          <a:srcRect l="37642" t="18611" r="33107" b="6723"/>
          <a:stretch/>
        </p:blipFill>
        <p:spPr>
          <a:xfrm>
            <a:off x="-70000" y="902630"/>
            <a:ext cx="8369011" cy="5900469"/>
          </a:xfrm>
          <a:prstGeom prst="rect">
            <a:avLst/>
          </a:prstGeom>
        </p:spPr>
      </p:pic>
    </p:spTree>
    <p:extLst>
      <p:ext uri="{BB962C8B-B14F-4D97-AF65-F5344CB8AC3E}">
        <p14:creationId xmlns:p14="http://schemas.microsoft.com/office/powerpoint/2010/main" val="2478269909"/>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circle(in)">
                                      <p:cBhvr>
                                        <p:cTn id="7" dur="2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1000"/>
                                        <p:tgtEl>
                                          <p:spTgt spid="215"/>
                                        </p:tgtEl>
                                      </p:cBhvr>
                                    </p:animEffect>
                                    <p:anim calcmode="lin" valueType="num">
                                      <p:cBhvr>
                                        <p:cTn id="20" dur="1000" fill="hold"/>
                                        <p:tgtEl>
                                          <p:spTgt spid="215"/>
                                        </p:tgtEl>
                                        <p:attrNameLst>
                                          <p:attrName>ppt_x</p:attrName>
                                        </p:attrNameLst>
                                      </p:cBhvr>
                                      <p:tavLst>
                                        <p:tav tm="0">
                                          <p:val>
                                            <p:strVal val="#ppt_x"/>
                                          </p:val>
                                        </p:tav>
                                        <p:tav tm="100000">
                                          <p:val>
                                            <p:strVal val="#ppt_x"/>
                                          </p:val>
                                        </p:tav>
                                      </p:tavLst>
                                    </p:anim>
                                    <p:anim calcmode="lin" valueType="num">
                                      <p:cBhvr>
                                        <p:cTn id="21"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26271" y="-54901"/>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750265" y="-48507"/>
            <a:ext cx="11493897" cy="6858000"/>
            <a:chOff x="213096" y="0"/>
            <a:chExt cx="11493897"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87785" y="3126715"/>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748411" y="-43240"/>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661480" y="-43753"/>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2033189" y="-48507"/>
            <a:ext cx="9128845" cy="6858000"/>
            <a:chOff x="718505" y="-1"/>
            <a:chExt cx="9128845"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8223705" y="2985389"/>
              <a:ext cx="2293184" cy="954107"/>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Requirements</a:t>
              </a:r>
            </a:p>
            <a:p>
              <a:pPr algn="ctr"/>
              <a:endParaRPr lang="en-US" sz="28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323111" y="26147"/>
            <a:ext cx="10009613" cy="6858000"/>
            <a:chOff x="-9336332" y="35943"/>
            <a:chExt cx="100096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6332" y="35943"/>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licitation</a:t>
              </a:r>
              <a:r>
                <a:rPr lang="en-US" sz="24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2569456" y="-21233"/>
            <a:ext cx="12794781" cy="6858000"/>
            <a:chOff x="-290920" y="0"/>
            <a:chExt cx="12794781"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1092320" y="3038400"/>
              <a:ext cx="1992086" cy="830997"/>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Experience</a:t>
              </a:r>
            </a:p>
            <a:p>
              <a:pPr algn="ct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3010293" y="20878"/>
            <a:ext cx="12849320" cy="6858000"/>
            <a:chOff x="-290920" y="0"/>
            <a:chExt cx="128493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1054526" y="2972345"/>
              <a:ext cx="1992086" cy="1015663"/>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R</a:t>
              </a:r>
              <a:r>
                <a:rPr lang="en-US" sz="2000" b="1" dirty="0" err="1">
                  <a:solidFill>
                    <a:srgbClr val="F0EEF0"/>
                  </a:solidFill>
                  <a:latin typeface="Tw Cen MT" panose="020B0602020104020603" pitchFamily="34" charset="0"/>
                </a:rPr>
                <a:t>equirement</a:t>
              </a:r>
              <a:r>
                <a:rPr lang="en-US" sz="2000" b="1" dirty="0">
                  <a:solidFill>
                    <a:srgbClr val="F0EEF0"/>
                  </a:solidFill>
                  <a:latin typeface="Tw Cen MT" panose="020B0602020104020603" pitchFamily="34" charset="0"/>
                </a:rPr>
                <a:t> Analysis</a:t>
              </a:r>
            </a:p>
            <a:p>
              <a:pPr algn="ctr"/>
              <a:endParaRPr lang="en-US" sz="20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350654" y="-5271"/>
            <a:ext cx="11447501" cy="6858000"/>
            <a:chOff x="213096" y="0"/>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341391" y="31981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5" name="TextBox 4">
            <a:extLst>
              <a:ext uri="{FF2B5EF4-FFF2-40B4-BE49-F238E27FC236}">
                <a16:creationId xmlns:a16="http://schemas.microsoft.com/office/drawing/2014/main" id="{2AF3DCC3-A839-4BA6-A35E-8741588B1D12}"/>
              </a:ext>
            </a:extLst>
          </p:cNvPr>
          <p:cNvSpPr txBox="1"/>
          <p:nvPr/>
        </p:nvSpPr>
        <p:spPr>
          <a:xfrm>
            <a:off x="2108428" y="171285"/>
            <a:ext cx="5521803" cy="523220"/>
          </a:xfrm>
          <a:prstGeom prst="rect">
            <a:avLst/>
          </a:prstGeom>
          <a:noFill/>
        </p:spPr>
        <p:txBody>
          <a:bodyPr wrap="square" rtlCol="0">
            <a:spAutoFit/>
          </a:bodyPr>
          <a:lstStyle/>
          <a:p>
            <a:r>
              <a:rPr lang="en-SG" sz="2800" dirty="0">
                <a:latin typeface="Century Schoolbook" panose="02040604050505020304" pitchFamily="18" charset="0"/>
              </a:rPr>
              <a:t>Use Case Description</a:t>
            </a:r>
            <a:endParaRPr lang="en-US" sz="2800" dirty="0">
              <a:latin typeface="Century Schoolbook" panose="02040604050505020304" pitchFamily="18" charset="0"/>
            </a:endParaRPr>
          </a:p>
        </p:txBody>
      </p:sp>
      <p:pic>
        <p:nvPicPr>
          <p:cNvPr id="6" name="Picture 5">
            <a:extLst>
              <a:ext uri="{FF2B5EF4-FFF2-40B4-BE49-F238E27FC236}">
                <a16:creationId xmlns:a16="http://schemas.microsoft.com/office/drawing/2014/main" id="{EBB2DEAE-1E35-4389-B36F-8D580CAA374F}"/>
              </a:ext>
            </a:extLst>
          </p:cNvPr>
          <p:cNvPicPr>
            <a:picLocks noChangeAspect="1"/>
          </p:cNvPicPr>
          <p:nvPr/>
        </p:nvPicPr>
        <p:blipFill rotWithShape="1">
          <a:blip r:embed="rId4"/>
          <a:srcRect l="29495" t="21615" r="27904" b="19332"/>
          <a:stretch/>
        </p:blipFill>
        <p:spPr>
          <a:xfrm>
            <a:off x="-54276" y="827838"/>
            <a:ext cx="8383598" cy="5900469"/>
          </a:xfrm>
          <a:prstGeom prst="rect">
            <a:avLst/>
          </a:prstGeom>
        </p:spPr>
      </p:pic>
    </p:spTree>
    <p:extLst>
      <p:ext uri="{BB962C8B-B14F-4D97-AF65-F5344CB8AC3E}">
        <p14:creationId xmlns:p14="http://schemas.microsoft.com/office/powerpoint/2010/main" val="1376932625"/>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circle(in)">
                                      <p:cBhvr>
                                        <p:cTn id="7" dur="2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197995" y="-36620"/>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617037" y="2908631"/>
              <a:ext cx="2503595" cy="646331"/>
            </a:xfrm>
            <a:prstGeom prst="rect">
              <a:avLst/>
            </a:prstGeom>
            <a:noFill/>
          </p:spPr>
          <p:txBody>
            <a:bodyPr wrap="square" rtlCol="0">
              <a:spAutoFit/>
            </a:bodyPr>
            <a:lstStyle/>
            <a:p>
              <a:r>
                <a:rPr lang="en-SG" sz="3600" b="1" dirty="0">
                  <a:solidFill>
                    <a:schemeClr val="bg1"/>
                  </a:solidFill>
                </a:rPr>
                <a:t> Mentor</a:t>
              </a: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7827101" y="15675"/>
            <a:ext cx="11921870" cy="6858000"/>
            <a:chOff x="213096" y="0"/>
            <a:chExt cx="11921870"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538759" y="2899882"/>
              <a:ext cx="1992086" cy="1200329"/>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a:p>
              <a:pPr algn="ctr"/>
              <a:endParaRPr lang="en-US" sz="3600" b="1" dirty="0">
                <a:solidFill>
                  <a:srgbClr val="F0EEF0"/>
                </a:solidFill>
                <a:latin typeface="Tw Cen MT" panose="020B0602020104020603" pitchFamily="34" charset="0"/>
              </a:endParaRP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6971716" y="-57085"/>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62869" y="3253344"/>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7149532" y="-76185"/>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8071609" y="-60509"/>
            <a:ext cx="9927504" cy="6858000"/>
            <a:chOff x="-9337032" y="-1"/>
            <a:chExt cx="9927504"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28194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Requirements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11310578" y="-39597"/>
            <a:ext cx="12713323" cy="6858000"/>
            <a:chOff x="-290920" y="0"/>
            <a:chExt cx="12713323"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0701467" y="3180246"/>
              <a:ext cx="2733986"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Elicitation Techniques</a:t>
              </a:r>
            </a:p>
            <a:p>
              <a:pPr algn="ctr"/>
              <a:endParaRPr lang="en-US" sz="20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15" name="Group 214">
            <a:extLst>
              <a:ext uri="{FF2B5EF4-FFF2-40B4-BE49-F238E27FC236}">
                <a16:creationId xmlns:a16="http://schemas.microsoft.com/office/drawing/2014/main" id="{066ACF4C-6F8C-46FC-8362-2E05C90EEAFA}"/>
              </a:ext>
            </a:extLst>
          </p:cNvPr>
          <p:cNvGrpSpPr/>
          <p:nvPr/>
        </p:nvGrpSpPr>
        <p:grpSpPr>
          <a:xfrm>
            <a:off x="-11969017" y="-1"/>
            <a:ext cx="12482920" cy="6858000"/>
            <a:chOff x="-282504" y="-10408"/>
            <a:chExt cx="12482920"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282504" y="-10408"/>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922310" y="3288354"/>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xperience</a:t>
              </a:r>
              <a:endParaRPr lang="en-US" sz="2400" b="1" dirty="0">
                <a:solidFill>
                  <a:srgbClr val="F0EEF0"/>
                </a:solidFill>
                <a:latin typeface="Tw Cen MT" panose="020B0602020104020603" pitchFamily="34" charset="0"/>
              </a:endParaRP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2714912" y="20912"/>
            <a:ext cx="12482920" cy="6858000"/>
            <a:chOff x="-290920" y="0"/>
            <a:chExt cx="124829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461351" y="3308903"/>
              <a:ext cx="2981469" cy="400110"/>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R</a:t>
              </a:r>
              <a:r>
                <a:rPr lang="en-US" sz="2000" b="1" dirty="0" err="1">
                  <a:solidFill>
                    <a:srgbClr val="F0EEF0"/>
                  </a:solidFill>
                  <a:latin typeface="Tw Cen MT" panose="020B0602020104020603" pitchFamily="34" charset="0"/>
                </a:rPr>
                <a:t>equirement</a:t>
              </a:r>
              <a:r>
                <a:rPr lang="en-US" sz="2000" b="1" dirty="0">
                  <a:solidFill>
                    <a:srgbClr val="F0EEF0"/>
                  </a:solidFill>
                  <a:latin typeface="Tw Cen MT" panose="020B0602020104020603" pitchFamily="34" charset="0"/>
                </a:rPr>
                <a:t> Analysis</a:t>
              </a: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439155" y="7804"/>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91415" y="3305411"/>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5" name="Oval 4"/>
          <p:cNvSpPr/>
          <p:nvPr/>
        </p:nvSpPr>
        <p:spPr>
          <a:xfrm>
            <a:off x="5821230" y="3068742"/>
            <a:ext cx="1753915" cy="22382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3" name="Group 242">
            <a:extLst>
              <a:ext uri="{FF2B5EF4-FFF2-40B4-BE49-F238E27FC236}">
                <a16:creationId xmlns:a16="http://schemas.microsoft.com/office/drawing/2014/main" id="{A14E1B91-C212-4889-8705-49BCDB383225}"/>
              </a:ext>
            </a:extLst>
          </p:cNvPr>
          <p:cNvGrpSpPr/>
          <p:nvPr/>
        </p:nvGrpSpPr>
        <p:grpSpPr>
          <a:xfrm>
            <a:off x="4796765" y="3488245"/>
            <a:ext cx="6791601" cy="2092433"/>
            <a:chOff x="2794947" y="3755144"/>
            <a:chExt cx="6791601" cy="1892862"/>
          </a:xfrm>
        </p:grpSpPr>
        <p:sp>
          <p:nvSpPr>
            <p:cNvPr id="244" name="TextBox 243">
              <a:extLst>
                <a:ext uri="{FF2B5EF4-FFF2-40B4-BE49-F238E27FC236}">
                  <a16:creationId xmlns:a16="http://schemas.microsoft.com/office/drawing/2014/main" id="{A94C4F95-2EDE-46B0-8B26-C72D6D3C8DB3}"/>
                </a:ext>
              </a:extLst>
            </p:cNvPr>
            <p:cNvSpPr txBox="1"/>
            <p:nvPr/>
          </p:nvSpPr>
          <p:spPr>
            <a:xfrm>
              <a:off x="4166597" y="3755144"/>
              <a:ext cx="4373878" cy="974476"/>
            </a:xfrm>
            <a:prstGeom prst="rect">
              <a:avLst/>
            </a:prstGeom>
            <a:noFill/>
          </p:spPr>
          <p:txBody>
            <a:bodyPr wrap="square" rtlCol="0">
              <a:spAutoFit/>
            </a:bodyPr>
            <a:lstStyle/>
            <a:p>
              <a:pPr algn="ctr"/>
              <a:r>
                <a:rPr lang="en-SG" sz="3200" dirty="0">
                  <a:solidFill>
                    <a:schemeClr val="accent1"/>
                  </a:solidFill>
                  <a:latin typeface="Tw Cen MT" panose="020B0602020104020603" pitchFamily="34" charset="0"/>
                  <a:cs typeface="Arial" panose="020B0604020202020204" pitchFamily="34" charset="0"/>
                </a:rPr>
                <a:t>Md. Iftekhar </a:t>
              </a:r>
              <a:r>
                <a:rPr lang="en-SG" sz="3200" dirty="0" err="1">
                  <a:solidFill>
                    <a:schemeClr val="accent1"/>
                  </a:solidFill>
                  <a:latin typeface="Tw Cen MT" panose="020B0602020104020603" pitchFamily="34" charset="0"/>
                  <a:cs typeface="Arial" panose="020B0604020202020204" pitchFamily="34" charset="0"/>
                </a:rPr>
                <a:t>Alam</a:t>
              </a:r>
              <a:r>
                <a:rPr lang="en-SG" sz="3200" dirty="0">
                  <a:solidFill>
                    <a:schemeClr val="accent1"/>
                  </a:solidFill>
                  <a:latin typeface="Tw Cen MT" panose="020B0602020104020603" pitchFamily="34" charset="0"/>
                  <a:cs typeface="Arial" panose="020B0604020202020204" pitchFamily="34" charset="0"/>
                </a:rPr>
                <a:t> </a:t>
              </a:r>
              <a:r>
                <a:rPr lang="en-SG" sz="3200" dirty="0" err="1">
                  <a:solidFill>
                    <a:schemeClr val="accent1"/>
                  </a:solidFill>
                  <a:latin typeface="Tw Cen MT" panose="020B0602020104020603" pitchFamily="34" charset="0"/>
                  <a:cs typeface="Arial" panose="020B0604020202020204" pitchFamily="34" charset="0"/>
                </a:rPr>
                <a:t>Efat</a:t>
              </a:r>
              <a:endParaRPr lang="en-SG" sz="3200" dirty="0">
                <a:solidFill>
                  <a:schemeClr val="accent1"/>
                </a:solidFill>
                <a:latin typeface="Tw Cen MT" panose="020B0602020104020603" pitchFamily="34" charset="0"/>
                <a:cs typeface="Arial" panose="020B0604020202020204" pitchFamily="34" charset="0"/>
              </a:endParaRPr>
            </a:p>
            <a:p>
              <a:pPr algn="ctr"/>
              <a:endParaRPr lang="en-US" sz="3200" dirty="0">
                <a:solidFill>
                  <a:srgbClr val="03A1A4"/>
                </a:solidFill>
                <a:latin typeface="Tw Cen MT" panose="020B0602020104020603" pitchFamily="34" charset="0"/>
              </a:endParaRPr>
            </a:p>
          </p:txBody>
        </p:sp>
        <p:sp>
          <p:nvSpPr>
            <p:cNvPr id="245" name="TextBox 244">
              <a:extLst>
                <a:ext uri="{FF2B5EF4-FFF2-40B4-BE49-F238E27FC236}">
                  <a16:creationId xmlns:a16="http://schemas.microsoft.com/office/drawing/2014/main" id="{7DC9F996-36A0-4A1D-8C4B-F6DAF0FDA7C8}"/>
                </a:ext>
              </a:extLst>
            </p:cNvPr>
            <p:cNvSpPr txBox="1"/>
            <p:nvPr/>
          </p:nvSpPr>
          <p:spPr>
            <a:xfrm>
              <a:off x="4832667" y="4279114"/>
              <a:ext cx="2644771" cy="523220"/>
            </a:xfrm>
            <a:prstGeom prst="rect">
              <a:avLst/>
            </a:prstGeom>
            <a:noFill/>
          </p:spPr>
          <p:txBody>
            <a:bodyPr wrap="square" rtlCol="0">
              <a:spAutoFit/>
            </a:bodyPr>
            <a:lstStyle/>
            <a:p>
              <a:pPr algn="ctr"/>
              <a:r>
                <a:rPr lang="en-US" sz="2800" dirty="0">
                  <a:solidFill>
                    <a:schemeClr val="tx2"/>
                  </a:solidFill>
                  <a:latin typeface="Tw Cen MT" panose="020B0602020104020603" pitchFamily="34" charset="0"/>
                </a:rPr>
                <a:t>Lecturer</a:t>
              </a:r>
            </a:p>
          </p:txBody>
        </p:sp>
        <p:sp>
          <p:nvSpPr>
            <p:cNvPr id="246" name="TextBox 245">
              <a:extLst>
                <a:ext uri="{FF2B5EF4-FFF2-40B4-BE49-F238E27FC236}">
                  <a16:creationId xmlns:a16="http://schemas.microsoft.com/office/drawing/2014/main" id="{9EDE56FF-3E69-4484-9673-AC7FA14D3D89}"/>
                </a:ext>
              </a:extLst>
            </p:cNvPr>
            <p:cNvSpPr txBox="1"/>
            <p:nvPr/>
          </p:nvSpPr>
          <p:spPr>
            <a:xfrm>
              <a:off x="3616437" y="4681569"/>
              <a:ext cx="5179037" cy="523220"/>
            </a:xfrm>
            <a:prstGeom prst="rect">
              <a:avLst/>
            </a:prstGeom>
            <a:noFill/>
          </p:spPr>
          <p:txBody>
            <a:bodyPr wrap="square" rtlCol="0">
              <a:spAutoFit/>
            </a:bodyPr>
            <a:lstStyle/>
            <a:p>
              <a:pPr algn="ctr"/>
              <a:r>
                <a:rPr lang="en-US" sz="2800" dirty="0">
                  <a:solidFill>
                    <a:schemeClr val="tx2"/>
                  </a:solidFill>
                  <a:latin typeface="Tw Cen MT" panose="020B0602020104020603" pitchFamily="34" charset="0"/>
                </a:rPr>
                <a:t>Institute Of Information Technology</a:t>
              </a:r>
            </a:p>
          </p:txBody>
        </p:sp>
        <p:sp>
          <p:nvSpPr>
            <p:cNvPr id="247" name="TextBox 246">
              <a:extLst>
                <a:ext uri="{FF2B5EF4-FFF2-40B4-BE49-F238E27FC236}">
                  <a16:creationId xmlns:a16="http://schemas.microsoft.com/office/drawing/2014/main" id="{944799B2-E7B9-4C01-A37D-BB60C6C75D12}"/>
                </a:ext>
              </a:extLst>
            </p:cNvPr>
            <p:cNvSpPr txBox="1"/>
            <p:nvPr/>
          </p:nvSpPr>
          <p:spPr>
            <a:xfrm>
              <a:off x="2794947" y="5124786"/>
              <a:ext cx="6791601" cy="523220"/>
            </a:xfrm>
            <a:prstGeom prst="rect">
              <a:avLst/>
            </a:prstGeom>
            <a:noFill/>
          </p:spPr>
          <p:txBody>
            <a:bodyPr wrap="square" rtlCol="0">
              <a:spAutoFit/>
            </a:bodyPr>
            <a:lstStyle/>
            <a:p>
              <a:pPr algn="ctr"/>
              <a:r>
                <a:rPr lang="en-US" sz="2800" dirty="0">
                  <a:solidFill>
                    <a:schemeClr val="tx2"/>
                  </a:solidFill>
                  <a:latin typeface="Tw Cen MT" panose="020B0602020104020603" pitchFamily="34" charset="0"/>
                </a:rPr>
                <a:t>Noakhali Science And Technology University</a:t>
              </a:r>
            </a:p>
          </p:txBody>
        </p:sp>
      </p:grpSp>
      <p:pic>
        <p:nvPicPr>
          <p:cNvPr id="7" name="Picture 6">
            <a:extLst>
              <a:ext uri="{FF2B5EF4-FFF2-40B4-BE49-F238E27FC236}">
                <a16:creationId xmlns:a16="http://schemas.microsoft.com/office/drawing/2014/main" id="{9170B14E-8BCF-45CE-8A92-02EB9E408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726" y="716690"/>
            <a:ext cx="2667000" cy="2667000"/>
          </a:xfrm>
          <a:prstGeom prst="rect">
            <a:avLst/>
          </a:prstGeom>
          <a:ln>
            <a:noFill/>
          </a:ln>
          <a:effectLst>
            <a:softEdge rad="112500"/>
          </a:effectLst>
        </p:spPr>
      </p:pic>
    </p:spTree>
    <p:extLst>
      <p:ext uri="{BB962C8B-B14F-4D97-AF65-F5344CB8AC3E}">
        <p14:creationId xmlns:p14="http://schemas.microsoft.com/office/powerpoint/2010/main" val="263542158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anim calcmode="lin" valueType="num">
                                      <p:cBhvr>
                                        <p:cTn id="8" dur="500" fill="hold"/>
                                        <p:tgtEl>
                                          <p:spTgt spid="243"/>
                                        </p:tgtEl>
                                        <p:attrNameLst>
                                          <p:attrName>ppt_x</p:attrName>
                                        </p:attrNameLst>
                                      </p:cBhvr>
                                      <p:tavLst>
                                        <p:tav tm="0">
                                          <p:val>
                                            <p:strVal val="#ppt_x"/>
                                          </p:val>
                                        </p:tav>
                                        <p:tav tm="100000">
                                          <p:val>
                                            <p:strVal val="#ppt_x"/>
                                          </p:val>
                                        </p:tav>
                                      </p:tavLst>
                                    </p:anim>
                                    <p:anim calcmode="lin" valueType="num">
                                      <p:cBhvr>
                                        <p:cTn id="9" dur="500" fill="hold"/>
                                        <p:tgtEl>
                                          <p:spTgt spid="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26271" y="-54901"/>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750265" y="-48507"/>
            <a:ext cx="11493897" cy="6858000"/>
            <a:chOff x="213096" y="0"/>
            <a:chExt cx="11493897"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87785" y="3126715"/>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748411" y="-43240"/>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661480" y="-43753"/>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2033189" y="-48507"/>
            <a:ext cx="9128845" cy="6858000"/>
            <a:chOff x="718505" y="-1"/>
            <a:chExt cx="9128845"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8223705" y="2985389"/>
              <a:ext cx="2293184" cy="954107"/>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Requirements</a:t>
              </a:r>
            </a:p>
            <a:p>
              <a:pPr algn="ctr"/>
              <a:endParaRPr lang="en-US" sz="28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323111" y="26147"/>
            <a:ext cx="10009613" cy="6858000"/>
            <a:chOff x="-9336332" y="35943"/>
            <a:chExt cx="100096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6332" y="35943"/>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licitation</a:t>
              </a:r>
              <a:r>
                <a:rPr lang="en-US" sz="24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2569456" y="-21233"/>
            <a:ext cx="12794781" cy="6858000"/>
            <a:chOff x="-290920" y="0"/>
            <a:chExt cx="12794781"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1092320" y="3038400"/>
              <a:ext cx="1992086" cy="830997"/>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Experience</a:t>
              </a:r>
            </a:p>
            <a:p>
              <a:pPr algn="ct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3010293" y="20878"/>
            <a:ext cx="12849320" cy="6858000"/>
            <a:chOff x="-290920" y="0"/>
            <a:chExt cx="128493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1054526" y="2972345"/>
              <a:ext cx="1992086" cy="1015663"/>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R</a:t>
              </a:r>
              <a:r>
                <a:rPr lang="en-US" sz="2000" b="1" dirty="0" err="1">
                  <a:solidFill>
                    <a:srgbClr val="F0EEF0"/>
                  </a:solidFill>
                  <a:latin typeface="Tw Cen MT" panose="020B0602020104020603" pitchFamily="34" charset="0"/>
                </a:rPr>
                <a:t>equirement</a:t>
              </a:r>
              <a:r>
                <a:rPr lang="en-US" sz="2000" b="1" dirty="0">
                  <a:solidFill>
                    <a:srgbClr val="F0EEF0"/>
                  </a:solidFill>
                  <a:latin typeface="Tw Cen MT" panose="020B0602020104020603" pitchFamily="34" charset="0"/>
                </a:rPr>
                <a:t> Analysis</a:t>
              </a:r>
            </a:p>
            <a:p>
              <a:pPr algn="ctr"/>
              <a:endParaRPr lang="en-US" sz="20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350654" y="-5271"/>
            <a:ext cx="11447501" cy="6858000"/>
            <a:chOff x="213096" y="0"/>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341391" y="31981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5" name="TextBox 4">
            <a:extLst>
              <a:ext uri="{FF2B5EF4-FFF2-40B4-BE49-F238E27FC236}">
                <a16:creationId xmlns:a16="http://schemas.microsoft.com/office/drawing/2014/main" id="{2AF3DCC3-A839-4BA6-A35E-8741588B1D12}"/>
              </a:ext>
            </a:extLst>
          </p:cNvPr>
          <p:cNvSpPr txBox="1"/>
          <p:nvPr/>
        </p:nvSpPr>
        <p:spPr>
          <a:xfrm>
            <a:off x="422644" y="178296"/>
            <a:ext cx="7641814" cy="523220"/>
          </a:xfrm>
          <a:prstGeom prst="rect">
            <a:avLst/>
          </a:prstGeom>
          <a:noFill/>
        </p:spPr>
        <p:txBody>
          <a:bodyPr wrap="square" rtlCol="0">
            <a:spAutoFit/>
          </a:bodyPr>
          <a:lstStyle/>
          <a:p>
            <a:r>
              <a:rPr lang="en-SG" sz="2800" dirty="0">
                <a:latin typeface="Century Schoolbook" panose="02040604050505020304" pitchFamily="18" charset="0"/>
              </a:rPr>
              <a:t>Use Case Description and Activity Diagram</a:t>
            </a:r>
            <a:endParaRPr lang="en-US" sz="2800" dirty="0">
              <a:latin typeface="Century Schoolbook" panose="02040604050505020304" pitchFamily="18" charset="0"/>
            </a:endParaRPr>
          </a:p>
        </p:txBody>
      </p:sp>
      <p:pic>
        <p:nvPicPr>
          <p:cNvPr id="216" name="Picture 215">
            <a:extLst>
              <a:ext uri="{FF2B5EF4-FFF2-40B4-BE49-F238E27FC236}">
                <a16:creationId xmlns:a16="http://schemas.microsoft.com/office/drawing/2014/main" id="{7BD0A2BC-747B-4286-A463-E3FF91CF22BD}"/>
              </a:ext>
            </a:extLst>
          </p:cNvPr>
          <p:cNvPicPr>
            <a:picLocks noChangeAspect="1"/>
          </p:cNvPicPr>
          <p:nvPr/>
        </p:nvPicPr>
        <p:blipFill rotWithShape="1">
          <a:blip r:embed="rId4"/>
          <a:srcRect l="29577" t="26667" r="28726" b="16534"/>
          <a:stretch/>
        </p:blipFill>
        <p:spPr>
          <a:xfrm>
            <a:off x="-43372" y="839643"/>
            <a:ext cx="8379561" cy="5911184"/>
          </a:xfrm>
          <a:prstGeom prst="rect">
            <a:avLst/>
          </a:prstGeom>
        </p:spPr>
      </p:pic>
      <p:pic>
        <p:nvPicPr>
          <p:cNvPr id="4" name="Picture 3">
            <a:extLst>
              <a:ext uri="{FF2B5EF4-FFF2-40B4-BE49-F238E27FC236}">
                <a16:creationId xmlns:a16="http://schemas.microsoft.com/office/drawing/2014/main" id="{3165105F-107C-40F3-B8F0-D8375CF42538}"/>
              </a:ext>
            </a:extLst>
          </p:cNvPr>
          <p:cNvPicPr>
            <a:picLocks noChangeAspect="1"/>
          </p:cNvPicPr>
          <p:nvPr/>
        </p:nvPicPr>
        <p:blipFill rotWithShape="1">
          <a:blip r:embed="rId5"/>
          <a:srcRect l="40265" t="21553" r="32527" b="8667"/>
          <a:stretch/>
        </p:blipFill>
        <p:spPr>
          <a:xfrm>
            <a:off x="-18050" y="891556"/>
            <a:ext cx="8317061" cy="5901382"/>
          </a:xfrm>
          <a:prstGeom prst="rect">
            <a:avLst/>
          </a:prstGeom>
        </p:spPr>
      </p:pic>
    </p:spTree>
    <p:extLst>
      <p:ext uri="{BB962C8B-B14F-4D97-AF65-F5344CB8AC3E}">
        <p14:creationId xmlns:p14="http://schemas.microsoft.com/office/powerpoint/2010/main" val="1278414118"/>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circle(in)">
                                      <p:cBhvr>
                                        <p:cTn id="7" dur="2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16"/>
                                        </p:tgtEl>
                                        <p:attrNameLst>
                                          <p:attrName>style.visibility</p:attrName>
                                        </p:attrNameLst>
                                      </p:cBhvr>
                                      <p:to>
                                        <p:strVal val="visible"/>
                                      </p:to>
                                    </p:set>
                                    <p:animEffect transition="in" filter="fade">
                                      <p:cBhvr>
                                        <p:cTn id="12" dur="1000"/>
                                        <p:tgtEl>
                                          <p:spTgt spid="216"/>
                                        </p:tgtEl>
                                      </p:cBhvr>
                                    </p:animEffect>
                                    <p:anim calcmode="lin" valueType="num">
                                      <p:cBhvr>
                                        <p:cTn id="13" dur="1000" fill="hold"/>
                                        <p:tgtEl>
                                          <p:spTgt spid="216"/>
                                        </p:tgtEl>
                                        <p:attrNameLst>
                                          <p:attrName>ppt_x</p:attrName>
                                        </p:attrNameLst>
                                      </p:cBhvr>
                                      <p:tavLst>
                                        <p:tav tm="0">
                                          <p:val>
                                            <p:strVal val="#ppt_x"/>
                                          </p:val>
                                        </p:tav>
                                        <p:tav tm="100000">
                                          <p:val>
                                            <p:strVal val="#ppt_x"/>
                                          </p:val>
                                        </p:tav>
                                      </p:tavLst>
                                    </p:anim>
                                    <p:anim calcmode="lin" valueType="num">
                                      <p:cBhvr>
                                        <p:cTn id="14" dur="1000" fill="hold"/>
                                        <p:tgtEl>
                                          <p:spTgt spid="2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87"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90920" y="36684"/>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latin typeface="Tw Cen MT" panose="020B0602020104020603" pitchFamily="34" charset="0"/>
                </a:rPr>
                <a:t>RTM</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pic>
        <p:nvPicPr>
          <p:cNvPr id="6" name="Picture 5">
            <a:extLst>
              <a:ext uri="{FF2B5EF4-FFF2-40B4-BE49-F238E27FC236}">
                <a16:creationId xmlns:a16="http://schemas.microsoft.com/office/drawing/2014/main" id="{ACC88E0B-E67B-4BD6-AEF9-51DF5B0B1300}"/>
              </a:ext>
            </a:extLst>
          </p:cNvPr>
          <p:cNvPicPr>
            <a:picLocks noChangeAspect="1"/>
          </p:cNvPicPr>
          <p:nvPr/>
        </p:nvPicPr>
        <p:blipFill rotWithShape="1">
          <a:blip r:embed="rId4"/>
          <a:srcRect l="14667" t="16934" r="40544" b="5466"/>
          <a:stretch/>
        </p:blipFill>
        <p:spPr>
          <a:xfrm>
            <a:off x="736913" y="63264"/>
            <a:ext cx="8202902" cy="6766940"/>
          </a:xfrm>
          <a:prstGeom prst="rect">
            <a:avLst/>
          </a:prstGeom>
        </p:spPr>
      </p:pic>
      <p:pic>
        <p:nvPicPr>
          <p:cNvPr id="8" name="Picture 7">
            <a:extLst>
              <a:ext uri="{FF2B5EF4-FFF2-40B4-BE49-F238E27FC236}">
                <a16:creationId xmlns:a16="http://schemas.microsoft.com/office/drawing/2014/main" id="{3D05C35B-1380-4E40-A50F-DF14D3874FDA}"/>
              </a:ext>
            </a:extLst>
          </p:cNvPr>
          <p:cNvPicPr>
            <a:picLocks noChangeAspect="1"/>
          </p:cNvPicPr>
          <p:nvPr/>
        </p:nvPicPr>
        <p:blipFill rotWithShape="1">
          <a:blip r:embed="rId5"/>
          <a:srcRect l="29502" t="24400" r="29595" b="26000"/>
          <a:stretch/>
        </p:blipFill>
        <p:spPr>
          <a:xfrm>
            <a:off x="708731" y="0"/>
            <a:ext cx="8231084" cy="6794736"/>
          </a:xfrm>
          <a:prstGeom prst="rect">
            <a:avLst/>
          </a:prstGeom>
        </p:spPr>
      </p:pic>
    </p:spTree>
    <p:extLst>
      <p:ext uri="{BB962C8B-B14F-4D97-AF65-F5344CB8AC3E}">
        <p14:creationId xmlns:p14="http://schemas.microsoft.com/office/powerpoint/2010/main" val="1778549087"/>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87"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90920" y="36684"/>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latin typeface="Tw Cen MT" panose="020B0602020104020603" pitchFamily="34" charset="0"/>
                </a:rPr>
                <a:t>RTM</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pic>
        <p:nvPicPr>
          <p:cNvPr id="5" name="Picture 4">
            <a:extLst>
              <a:ext uri="{FF2B5EF4-FFF2-40B4-BE49-F238E27FC236}">
                <a16:creationId xmlns:a16="http://schemas.microsoft.com/office/drawing/2014/main" id="{6307B803-D056-4FD6-B3DC-DCCDD467D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0968" y="109728"/>
            <a:ext cx="8178137" cy="6784956"/>
          </a:xfrm>
          <a:prstGeom prst="rect">
            <a:avLst/>
          </a:prstGeom>
        </p:spPr>
      </p:pic>
      <p:pic>
        <p:nvPicPr>
          <p:cNvPr id="9" name="Picture 8">
            <a:extLst>
              <a:ext uri="{FF2B5EF4-FFF2-40B4-BE49-F238E27FC236}">
                <a16:creationId xmlns:a16="http://schemas.microsoft.com/office/drawing/2014/main" id="{F4F303B7-E007-4D11-9E50-B994B78F8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467" y="109728"/>
            <a:ext cx="8707065" cy="6779752"/>
          </a:xfrm>
          <a:prstGeom prst="rect">
            <a:avLst/>
          </a:prstGeom>
        </p:spPr>
      </p:pic>
    </p:spTree>
    <p:extLst>
      <p:ext uri="{BB962C8B-B14F-4D97-AF65-F5344CB8AC3E}">
        <p14:creationId xmlns:p14="http://schemas.microsoft.com/office/powerpoint/2010/main" val="3211361171"/>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2757"/>
            <a:ext cx="1645920" cy="13793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459" y="1084812"/>
            <a:ext cx="1185674" cy="10546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215" y="0"/>
            <a:ext cx="1185674" cy="105461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68938"/>
            <a:ext cx="1185674" cy="105461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686" y="2668938"/>
            <a:ext cx="10058400" cy="3169084"/>
          </a:xfrm>
          <a:prstGeom prst="rect">
            <a:avLst/>
          </a:prstGeom>
        </p:spPr>
      </p:pic>
    </p:spTree>
    <p:extLst>
      <p:ext uri="{BB962C8B-B14F-4D97-AF65-F5344CB8AC3E}">
        <p14:creationId xmlns:p14="http://schemas.microsoft.com/office/powerpoint/2010/main" val="213676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nodeType="clickEffect">
                                  <p:stCondLst>
                                    <p:cond delay="0"/>
                                  </p:stCondLst>
                                  <p:childTnLst>
                                    <p:animMotion origin="layout" path="M -0.02162 0.51482 L 0.27617 0.41667 C 0.33854 0.39745 0.42864 0.35255 0.52252 0.29445 C 0.62851 0.23032 0.71107 0.16945 0.76693 0.1162 L 1.03646 -0.13264 " pathEditMode="relative" rAng="20460000" ptsTypes="AAAAA">
                                      <p:cBhvr>
                                        <p:cTn id="6" dur="2000" fill="hold"/>
                                        <p:tgtEl>
                                          <p:spTgt spid="4"/>
                                        </p:tgtEl>
                                        <p:attrNameLst>
                                          <p:attrName>ppt_x</p:attrName>
                                          <p:attrName>ppt_y</p:attrName>
                                        </p:attrNameLst>
                                      </p:cBhvr>
                                      <p:rCtr x="53880" y="-27338"/>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7" presetClass="path" presetSubtype="0" accel="50000" decel="50000" fill="hold" nodeType="clickEffect">
                                  <p:stCondLst>
                                    <p:cond delay="0"/>
                                  </p:stCondLst>
                                  <p:childTnLst>
                                    <p:animMotion origin="layout" path="M -1.875E-6 -3.7037E-6 L 0.13399 0.00486 C 0.16185 0.00602 0.20365 0.00672 0.24766 0.00672 C 0.29766 0.00672 0.33763 0.00602 0.3655 0.00486 L 0.49961 -3.7037E-6 " pathEditMode="relative" rAng="0" ptsTypes="AAAAA">
                                      <p:cBhvr>
                                        <p:cTn id="15" dur="2000" fill="hold"/>
                                        <p:tgtEl>
                                          <p:spTgt spid="5"/>
                                        </p:tgtEl>
                                        <p:attrNameLst>
                                          <p:attrName>ppt_x</p:attrName>
                                          <p:attrName>ppt_y</p:attrName>
                                        </p:attrNameLst>
                                      </p:cBhvr>
                                      <p:rCtr x="24974" y="324"/>
                                    </p:animMotion>
                                  </p:childTnLst>
                                </p:cTn>
                              </p:par>
                              <p:par>
                                <p:cTn id="16" presetID="37" presetClass="path" presetSubtype="0" accel="50000" decel="50000" fill="hold" nodeType="withEffect">
                                  <p:stCondLst>
                                    <p:cond delay="0"/>
                                  </p:stCondLst>
                                  <p:childTnLst>
                                    <p:animMotion origin="layout" path="M 2.29167E-6 -2.22222E-6 L 0.13398 0.00486 C 0.16185 0.00602 0.20364 0.00672 0.24765 0.00672 C 0.29765 0.00672 0.33763 0.00602 0.36549 0.00486 L 0.49961 -2.22222E-6 " pathEditMode="relative" rAng="0" ptsTypes="AAAAA">
                                      <p:cBhvr>
                                        <p:cTn id="17" dur="2000" fill="hold"/>
                                        <p:tgtEl>
                                          <p:spTgt spid="7"/>
                                        </p:tgtEl>
                                        <p:attrNameLst>
                                          <p:attrName>ppt_x</p:attrName>
                                          <p:attrName>ppt_y</p:attrName>
                                        </p:attrNameLst>
                                      </p:cBhvr>
                                      <p:rCtr x="24974" y="324"/>
                                    </p:animMotion>
                                  </p:childTnLst>
                                </p:cTn>
                              </p:par>
                              <p:par>
                                <p:cTn id="18" presetID="37" presetClass="path" presetSubtype="0" accel="50000" decel="50000" fill="hold" nodeType="withEffect">
                                  <p:stCondLst>
                                    <p:cond delay="0"/>
                                  </p:stCondLst>
                                  <p:childTnLst>
                                    <p:animMotion origin="layout" path="M 2.5E-6 -1.85185E-6 L 0.13398 0.00486 C 0.16185 0.00602 0.20364 0.00671 0.24765 0.00671 C 0.29765 0.00671 0.33763 0.00602 0.36549 0.00486 L 0.49961 -1.85185E-6 " pathEditMode="relative" rAng="0" ptsTypes="AAAAA">
                                      <p:cBhvr>
                                        <p:cTn id="19" dur="2000" fill="hold"/>
                                        <p:tgtEl>
                                          <p:spTgt spid="6"/>
                                        </p:tgtEl>
                                        <p:attrNameLst>
                                          <p:attrName>ppt_x</p:attrName>
                                          <p:attrName>ppt_y</p:attrName>
                                        </p:attrNameLst>
                                      </p:cBhvr>
                                      <p:rCtr x="24974"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90876" y="5202"/>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r>
                <a:rPr lang="en-SG" sz="3600" b="1" dirty="0">
                  <a:solidFill>
                    <a:schemeClr val="bg1"/>
                  </a:solidFill>
                </a:rPr>
                <a:t>  Mentor</a:t>
              </a: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03251" y="26147"/>
            <a:ext cx="11447501" cy="6858000"/>
            <a:chOff x="213096" y="0"/>
            <a:chExt cx="11447501"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9819529" y="3215784"/>
              <a:ext cx="303581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Team Members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575151" y="3257716"/>
              <a:ext cx="530600" cy="530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7704534" y="25547"/>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latin typeface="Tw Cen MT" panose="020B0602020104020603" pitchFamily="34" charset="0"/>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7903751" y="59667"/>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8878637" y="-53063"/>
            <a:ext cx="9927504" cy="6858000"/>
            <a:chOff x="-9337032" y="-1"/>
            <a:chExt cx="9927504"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28194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Requirements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12015646" y="-51676"/>
            <a:ext cx="12803967" cy="6858000"/>
            <a:chOff x="-290920" y="0"/>
            <a:chExt cx="12803967"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0752353" y="3114014"/>
              <a:ext cx="2751948" cy="769441"/>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Elicitation Techniques</a:t>
              </a:r>
            </a:p>
            <a:p>
              <a:pPr algn="ct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15" name="Group 214">
            <a:extLst>
              <a:ext uri="{FF2B5EF4-FFF2-40B4-BE49-F238E27FC236}">
                <a16:creationId xmlns:a16="http://schemas.microsoft.com/office/drawing/2014/main" id="{066ACF4C-6F8C-46FC-8362-2E05C90EEAFA}"/>
              </a:ext>
            </a:extLst>
          </p:cNvPr>
          <p:cNvGrpSpPr/>
          <p:nvPr/>
        </p:nvGrpSpPr>
        <p:grpSpPr>
          <a:xfrm>
            <a:off x="-12607932" y="-77180"/>
            <a:ext cx="12482920" cy="6858000"/>
            <a:chOff x="-290920" y="0"/>
            <a:chExt cx="12482920"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956111" y="3287068"/>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Experience</a:t>
              </a:r>
              <a:endParaRPr lang="en-US" sz="2400" b="1" dirty="0">
                <a:solidFill>
                  <a:srgbClr val="F0EEF0"/>
                </a:solidFill>
                <a:latin typeface="Tw Cen MT" panose="020B0602020104020603" pitchFamily="34" charset="0"/>
              </a:endParaRP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3165192" y="-13846"/>
            <a:ext cx="12516722" cy="6858000"/>
            <a:chOff x="-290920" y="0"/>
            <a:chExt cx="12516722"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662810" y="3328491"/>
              <a:ext cx="2725873" cy="400110"/>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R</a:t>
              </a:r>
              <a:r>
                <a:rPr lang="en-US" sz="2000" b="1" dirty="0" err="1">
                  <a:solidFill>
                    <a:srgbClr val="F0EEF0"/>
                  </a:solidFill>
                  <a:latin typeface="Tw Cen MT" panose="020B0602020104020603" pitchFamily="34" charset="0"/>
                </a:rPr>
                <a:t>equirement</a:t>
              </a:r>
              <a:r>
                <a:rPr lang="en-US" sz="2000" b="1" dirty="0">
                  <a:solidFill>
                    <a:srgbClr val="F0EEF0"/>
                  </a:solidFill>
                  <a:latin typeface="Tw Cen MT" panose="020B0602020104020603" pitchFamily="34" charset="0"/>
                </a:rPr>
                <a:t> Analysis</a:t>
              </a: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787613" y="-51676"/>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71" y="3247814"/>
              <a:ext cx="1992086" cy="523220"/>
            </a:xfrm>
            <a:prstGeom prst="rect">
              <a:avLst/>
            </a:prstGeom>
            <a:noFill/>
          </p:spPr>
          <p:txBody>
            <a:bodyPr wrap="square" rtlCol="0">
              <a:spAutoFit/>
            </a:bodyPr>
            <a:lstStyle/>
            <a:p>
              <a:pPr algn="ctr"/>
              <a:r>
                <a:rPr lang="en-SG" sz="2800" b="1" dirty="0">
                  <a:solidFill>
                    <a:srgbClr val="F0EEF0"/>
                  </a:solidFill>
                  <a:latin typeface="Tw Cen MT" panose="020B0602020104020603" pitchFamily="34" charset="0"/>
                </a:rPr>
                <a:t>R</a:t>
              </a:r>
              <a:r>
                <a:rPr lang="en-US" sz="28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6" name="Oval 5">
            <a:extLst>
              <a:ext uri="{FF2B5EF4-FFF2-40B4-BE49-F238E27FC236}">
                <a16:creationId xmlns:a16="http://schemas.microsoft.com/office/drawing/2014/main" id="{84B5F3DF-9E9E-4DF6-82B0-E03DD8294086}"/>
              </a:ext>
            </a:extLst>
          </p:cNvPr>
          <p:cNvSpPr/>
          <p:nvPr/>
        </p:nvSpPr>
        <p:spPr>
          <a:xfrm>
            <a:off x="3627862" y="243217"/>
            <a:ext cx="718440" cy="71844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Black" panose="020B0A04020102020204" pitchFamily="34" charset="0"/>
              </a:rPr>
              <a:t>01</a:t>
            </a:r>
          </a:p>
        </p:txBody>
      </p:sp>
      <p:pic>
        <p:nvPicPr>
          <p:cNvPr id="5" name="Picture 4" descr="A person posing for the camera&#10;&#10;Description automatically generated">
            <a:extLst>
              <a:ext uri="{FF2B5EF4-FFF2-40B4-BE49-F238E27FC236}">
                <a16:creationId xmlns:a16="http://schemas.microsoft.com/office/drawing/2014/main" id="{484B2FF8-8F12-4E91-8AA6-ED032F142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037" y="3869351"/>
            <a:ext cx="1987660" cy="1992087"/>
          </a:xfrm>
          <a:prstGeom prst="ellipse">
            <a:avLst/>
          </a:prstGeom>
          <a:ln w="63500" cap="rnd">
            <a:solidFill>
              <a:srgbClr val="0070C0"/>
            </a:solidFill>
          </a:ln>
          <a:effectLst/>
          <a:scene3d>
            <a:camera prst="orthographicFront"/>
            <a:lightRig rig="contrasting" dir="t">
              <a:rot lat="0" lon="0" rev="3000000"/>
            </a:lightRig>
          </a:scene3d>
          <a:sp3d contourW="7620">
            <a:bevelT w="95250" h="31750"/>
            <a:contourClr>
              <a:srgbClr val="333333"/>
            </a:contourClr>
          </a:sp3d>
        </p:spPr>
      </p:pic>
      <p:sp>
        <p:nvSpPr>
          <p:cNvPr id="255" name="Oval 254">
            <a:extLst>
              <a:ext uri="{FF2B5EF4-FFF2-40B4-BE49-F238E27FC236}">
                <a16:creationId xmlns:a16="http://schemas.microsoft.com/office/drawing/2014/main" id="{0B15AFB0-5308-4E2C-9812-2BEC12D99775}"/>
              </a:ext>
            </a:extLst>
          </p:cNvPr>
          <p:cNvSpPr/>
          <p:nvPr/>
        </p:nvSpPr>
        <p:spPr>
          <a:xfrm>
            <a:off x="7088537" y="185801"/>
            <a:ext cx="718440" cy="71844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Black" panose="020B0A04020102020204" pitchFamily="34" charset="0"/>
              </a:rPr>
              <a:t>02</a:t>
            </a:r>
          </a:p>
        </p:txBody>
      </p:sp>
      <p:pic>
        <p:nvPicPr>
          <p:cNvPr id="7" name="Picture 6">
            <a:extLst>
              <a:ext uri="{FF2B5EF4-FFF2-40B4-BE49-F238E27FC236}">
                <a16:creationId xmlns:a16="http://schemas.microsoft.com/office/drawing/2014/main" id="{623FB2EF-5A7F-44F8-AE7A-5D974F17614F}"/>
              </a:ext>
            </a:extLst>
          </p:cNvPr>
          <p:cNvPicPr>
            <a:picLocks noChangeAspect="1"/>
          </p:cNvPicPr>
          <p:nvPr/>
        </p:nvPicPr>
        <p:blipFill>
          <a:blip r:embed="rId5"/>
          <a:stretch>
            <a:fillRect/>
          </a:stretch>
        </p:blipFill>
        <p:spPr>
          <a:xfrm>
            <a:off x="8522971" y="3814605"/>
            <a:ext cx="2016855" cy="2016855"/>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sp>
        <p:nvSpPr>
          <p:cNvPr id="260" name="Oval 259">
            <a:extLst>
              <a:ext uri="{FF2B5EF4-FFF2-40B4-BE49-F238E27FC236}">
                <a16:creationId xmlns:a16="http://schemas.microsoft.com/office/drawing/2014/main" id="{73304A3A-038D-4213-A653-C4F3C7F03060}"/>
              </a:ext>
            </a:extLst>
          </p:cNvPr>
          <p:cNvSpPr/>
          <p:nvPr/>
        </p:nvSpPr>
        <p:spPr>
          <a:xfrm>
            <a:off x="2572821" y="3480733"/>
            <a:ext cx="718440" cy="718440"/>
          </a:xfrm>
          <a:prstGeom prst="ellipse">
            <a:avLst/>
          </a:prstGeom>
          <a:solidFill>
            <a:srgbClr val="C144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Black" panose="020B0A04020102020204" pitchFamily="34" charset="0"/>
              </a:rPr>
              <a:t>03</a:t>
            </a:r>
          </a:p>
        </p:txBody>
      </p:sp>
      <p:pic>
        <p:nvPicPr>
          <p:cNvPr id="8" name="Picture 7">
            <a:extLst>
              <a:ext uri="{FF2B5EF4-FFF2-40B4-BE49-F238E27FC236}">
                <a16:creationId xmlns:a16="http://schemas.microsoft.com/office/drawing/2014/main" id="{E29672C5-2AAF-4CA5-9273-C3B52FEAF60B}"/>
              </a:ext>
            </a:extLst>
          </p:cNvPr>
          <p:cNvPicPr>
            <a:picLocks noChangeAspect="1"/>
          </p:cNvPicPr>
          <p:nvPr/>
        </p:nvPicPr>
        <p:blipFill rotWithShape="1">
          <a:blip r:embed="rId6"/>
          <a:srcRect l="8228" t="8428" r="7985" b="8176"/>
          <a:stretch/>
        </p:blipFill>
        <p:spPr>
          <a:xfrm>
            <a:off x="3985076" y="565818"/>
            <a:ext cx="2102060" cy="2092264"/>
          </a:xfrm>
          <a:prstGeom prst="ellipse">
            <a:avLst/>
          </a:prstGeom>
          <a:ln w="63500" cap="rnd">
            <a:solidFill>
              <a:srgbClr val="C1447B"/>
            </a:solidFill>
          </a:ln>
          <a:effectLst/>
          <a:scene3d>
            <a:camera prst="orthographicFront"/>
            <a:lightRig rig="contrasting" dir="t">
              <a:rot lat="0" lon="0" rev="3000000"/>
            </a:lightRig>
          </a:scene3d>
          <a:sp3d contourW="7620">
            <a:bevelT w="95250" h="31750"/>
            <a:contourClr>
              <a:srgbClr val="333333"/>
            </a:contourClr>
          </a:sp3d>
        </p:spPr>
      </p:pic>
      <p:sp>
        <p:nvSpPr>
          <p:cNvPr id="264" name="Oval 263">
            <a:extLst>
              <a:ext uri="{FF2B5EF4-FFF2-40B4-BE49-F238E27FC236}">
                <a16:creationId xmlns:a16="http://schemas.microsoft.com/office/drawing/2014/main" id="{283280EF-C2D4-42C6-856C-B1C0E93EDF87}"/>
              </a:ext>
            </a:extLst>
          </p:cNvPr>
          <p:cNvSpPr/>
          <p:nvPr/>
        </p:nvSpPr>
        <p:spPr>
          <a:xfrm>
            <a:off x="8130923" y="3517490"/>
            <a:ext cx="718440" cy="718440"/>
          </a:xfrm>
          <a:prstGeom prst="ellipse">
            <a:avLst/>
          </a:prstGeom>
          <a:solidFill>
            <a:srgbClr val="683836"/>
          </a:solidFill>
          <a:ln>
            <a:solidFill>
              <a:srgbClr val="68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Black" panose="020B0A04020102020204" pitchFamily="34" charset="0"/>
              </a:rPr>
              <a:t>05</a:t>
            </a:r>
          </a:p>
        </p:txBody>
      </p:sp>
      <p:sp>
        <p:nvSpPr>
          <p:cNvPr id="265" name="Oval 264">
            <a:extLst>
              <a:ext uri="{FF2B5EF4-FFF2-40B4-BE49-F238E27FC236}">
                <a16:creationId xmlns:a16="http://schemas.microsoft.com/office/drawing/2014/main" id="{EC990F7E-6A69-48E9-B04D-1F690CF37A94}"/>
              </a:ext>
            </a:extLst>
          </p:cNvPr>
          <p:cNvSpPr/>
          <p:nvPr/>
        </p:nvSpPr>
        <p:spPr>
          <a:xfrm>
            <a:off x="5276838" y="3503541"/>
            <a:ext cx="718440" cy="71844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Black" panose="020B0A04020102020204" pitchFamily="34" charset="0"/>
              </a:rPr>
              <a:t>04</a:t>
            </a:r>
          </a:p>
        </p:txBody>
      </p:sp>
      <p:pic>
        <p:nvPicPr>
          <p:cNvPr id="1026" name="Picture 2" descr="https://scontent.fcgp8-1.fna.fbcdn.net/v/t1.15752-9/75371537_996481810704414_2075920361748168704_n.jpg?_nc_cat=100&amp;_nc_oc=AQnHi94QTWleOpcMVQPAUSo079jWmdyKMa6AoVsPvF7wEvjWcAsjkn7Kosz7thbu184&amp;_nc_ht=scontent.fcgp8-1.fna&amp;oh=fae7db97c3697eee87438951af3f0d14&amp;oe=5E55CBF3">
            <a:extLst>
              <a:ext uri="{FF2B5EF4-FFF2-40B4-BE49-F238E27FC236}">
                <a16:creationId xmlns:a16="http://schemas.microsoft.com/office/drawing/2014/main" id="{B5EB49E5-C0AE-4E2F-9070-5AB2E83BC12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54" t="8302" r="8433" b="8553"/>
          <a:stretch/>
        </p:blipFill>
        <p:spPr bwMode="auto">
          <a:xfrm>
            <a:off x="7443158" y="526717"/>
            <a:ext cx="2115267" cy="2100926"/>
          </a:xfrm>
          <a:prstGeom prst="ellipse">
            <a:avLst/>
          </a:prstGeom>
          <a:ln w="63500" cap="rnd">
            <a:solidFill>
              <a:srgbClr val="FF66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https://scontent.fcgp8-1.fna.fbcdn.net/v/t1.15752-9/74468567_555517091941898_6958608130674524160_n.jpg?_nc_cat=106&amp;_nc_oc=AQmY0MODVMWiZ_Ho9yANltDeGbq_52kMV2u1Gm2uq_8i_1_Lt2bb-Xis8jZIUaVF-Xk&amp;_nc_ht=scontent.fcgp8-1.fna&amp;oh=a6fc6f89663268abc8021bfbdbc14185&amp;oe=5E4F595F">
            <a:extLst>
              <a:ext uri="{FF2B5EF4-FFF2-40B4-BE49-F238E27FC236}">
                <a16:creationId xmlns:a16="http://schemas.microsoft.com/office/drawing/2014/main" id="{D556DF81-E8D4-4903-9A76-19D2EAB01AB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062" t="10177" r="8160" b="8051"/>
          <a:stretch/>
        </p:blipFill>
        <p:spPr bwMode="auto">
          <a:xfrm>
            <a:off x="5661538" y="3778073"/>
            <a:ext cx="2113225" cy="2087592"/>
          </a:xfrm>
          <a:prstGeom prst="ellipse">
            <a:avLst/>
          </a:prstGeom>
          <a:ln w="63500" cap="rnd">
            <a:solidFill>
              <a:srgbClr val="683836"/>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A5006C-2F1D-4496-86A9-21A468ACB116}"/>
              </a:ext>
            </a:extLst>
          </p:cNvPr>
          <p:cNvSpPr txBox="1"/>
          <p:nvPr/>
        </p:nvSpPr>
        <p:spPr>
          <a:xfrm>
            <a:off x="2873683" y="5975210"/>
            <a:ext cx="2056875" cy="646331"/>
          </a:xfrm>
          <a:prstGeom prst="rect">
            <a:avLst/>
          </a:prstGeom>
          <a:noFill/>
        </p:spPr>
        <p:txBody>
          <a:bodyPr wrap="square" rtlCol="0">
            <a:spAutoFit/>
          </a:bodyPr>
          <a:lstStyle/>
          <a:p>
            <a:pPr algn="ctr"/>
            <a:r>
              <a:rPr lang="en-US" dirty="0">
                <a:solidFill>
                  <a:srgbClr val="0070C0"/>
                </a:solidFill>
              </a:rPr>
              <a:t>Md. Mahabub Alam</a:t>
            </a:r>
          </a:p>
          <a:p>
            <a:pPr algn="ctr"/>
            <a:r>
              <a:rPr lang="en-US" dirty="0"/>
              <a:t>ASH1825003M</a:t>
            </a:r>
          </a:p>
        </p:txBody>
      </p:sp>
      <p:sp>
        <p:nvSpPr>
          <p:cNvPr id="266" name="TextBox 265">
            <a:extLst>
              <a:ext uri="{FF2B5EF4-FFF2-40B4-BE49-F238E27FC236}">
                <a16:creationId xmlns:a16="http://schemas.microsoft.com/office/drawing/2014/main" id="{9E41B67D-6D86-4FA3-AE55-641FB6030520}"/>
              </a:ext>
            </a:extLst>
          </p:cNvPr>
          <p:cNvSpPr txBox="1"/>
          <p:nvPr/>
        </p:nvSpPr>
        <p:spPr>
          <a:xfrm>
            <a:off x="8527771" y="5932476"/>
            <a:ext cx="2056875" cy="646331"/>
          </a:xfrm>
          <a:prstGeom prst="rect">
            <a:avLst/>
          </a:prstGeom>
          <a:noFill/>
        </p:spPr>
        <p:txBody>
          <a:bodyPr wrap="square" rtlCol="0">
            <a:spAutoFit/>
          </a:bodyPr>
          <a:lstStyle/>
          <a:p>
            <a:pPr algn="ctr"/>
            <a:r>
              <a:rPr lang="en-US" dirty="0">
                <a:solidFill>
                  <a:srgbClr val="7030A0"/>
                </a:solidFill>
              </a:rPr>
              <a:t>Al Shahriar Priyo</a:t>
            </a:r>
          </a:p>
          <a:p>
            <a:pPr algn="ctr"/>
            <a:r>
              <a:rPr lang="en-US" dirty="0"/>
              <a:t>ASH1825020M</a:t>
            </a:r>
          </a:p>
        </p:txBody>
      </p:sp>
      <p:sp>
        <p:nvSpPr>
          <p:cNvPr id="267" name="TextBox 266">
            <a:extLst>
              <a:ext uri="{FF2B5EF4-FFF2-40B4-BE49-F238E27FC236}">
                <a16:creationId xmlns:a16="http://schemas.microsoft.com/office/drawing/2014/main" id="{31FA5FB5-414D-45D7-BF82-F97B80F98657}"/>
              </a:ext>
            </a:extLst>
          </p:cNvPr>
          <p:cNvSpPr txBox="1"/>
          <p:nvPr/>
        </p:nvSpPr>
        <p:spPr>
          <a:xfrm>
            <a:off x="4053072" y="2710658"/>
            <a:ext cx="2056875" cy="646331"/>
          </a:xfrm>
          <a:prstGeom prst="rect">
            <a:avLst/>
          </a:prstGeom>
          <a:noFill/>
        </p:spPr>
        <p:txBody>
          <a:bodyPr wrap="square" rtlCol="0">
            <a:spAutoFit/>
          </a:bodyPr>
          <a:lstStyle/>
          <a:p>
            <a:pPr algn="ctr"/>
            <a:r>
              <a:rPr lang="en-US" dirty="0" err="1">
                <a:solidFill>
                  <a:srgbClr val="C1447B"/>
                </a:solidFill>
              </a:rPr>
              <a:t>Moonmoon</a:t>
            </a:r>
            <a:r>
              <a:rPr lang="en-US" dirty="0">
                <a:solidFill>
                  <a:srgbClr val="C1447B"/>
                </a:solidFill>
              </a:rPr>
              <a:t> Das</a:t>
            </a:r>
          </a:p>
          <a:p>
            <a:pPr algn="ctr"/>
            <a:r>
              <a:rPr lang="en-US" dirty="0"/>
              <a:t>BKH1825027F</a:t>
            </a:r>
          </a:p>
        </p:txBody>
      </p:sp>
      <p:sp>
        <p:nvSpPr>
          <p:cNvPr id="268" name="TextBox 267">
            <a:extLst>
              <a:ext uri="{FF2B5EF4-FFF2-40B4-BE49-F238E27FC236}">
                <a16:creationId xmlns:a16="http://schemas.microsoft.com/office/drawing/2014/main" id="{BF18D02B-F743-4DC1-91C6-15D73FB76C48}"/>
              </a:ext>
            </a:extLst>
          </p:cNvPr>
          <p:cNvSpPr txBox="1"/>
          <p:nvPr/>
        </p:nvSpPr>
        <p:spPr>
          <a:xfrm>
            <a:off x="5750102" y="6008250"/>
            <a:ext cx="2056875" cy="646331"/>
          </a:xfrm>
          <a:prstGeom prst="rect">
            <a:avLst/>
          </a:prstGeom>
          <a:noFill/>
        </p:spPr>
        <p:txBody>
          <a:bodyPr wrap="square" rtlCol="0">
            <a:spAutoFit/>
          </a:bodyPr>
          <a:lstStyle/>
          <a:p>
            <a:pPr algn="ctr"/>
            <a:r>
              <a:rPr lang="en-US" dirty="0">
                <a:solidFill>
                  <a:srgbClr val="683836"/>
                </a:solidFill>
              </a:rPr>
              <a:t>Nadim Bhuiyan</a:t>
            </a:r>
          </a:p>
          <a:p>
            <a:pPr algn="ctr"/>
            <a:r>
              <a:rPr lang="en-US" dirty="0"/>
              <a:t>ASH1825034M</a:t>
            </a:r>
          </a:p>
        </p:txBody>
      </p:sp>
      <p:sp>
        <p:nvSpPr>
          <p:cNvPr id="269" name="TextBox 268">
            <a:extLst>
              <a:ext uri="{FF2B5EF4-FFF2-40B4-BE49-F238E27FC236}">
                <a16:creationId xmlns:a16="http://schemas.microsoft.com/office/drawing/2014/main" id="{F5FC4B44-49F5-4756-A1DA-C053298603E5}"/>
              </a:ext>
            </a:extLst>
          </p:cNvPr>
          <p:cNvSpPr txBox="1"/>
          <p:nvPr/>
        </p:nvSpPr>
        <p:spPr>
          <a:xfrm>
            <a:off x="7528869" y="2613438"/>
            <a:ext cx="2056875" cy="646331"/>
          </a:xfrm>
          <a:prstGeom prst="rect">
            <a:avLst/>
          </a:prstGeom>
          <a:noFill/>
        </p:spPr>
        <p:txBody>
          <a:bodyPr wrap="square" rtlCol="0">
            <a:spAutoFit/>
          </a:bodyPr>
          <a:lstStyle/>
          <a:p>
            <a:pPr algn="ctr"/>
            <a:r>
              <a:rPr lang="en-US" dirty="0" err="1">
                <a:solidFill>
                  <a:srgbClr val="FF6600"/>
                </a:solidFill>
              </a:rPr>
              <a:t>Saifur</a:t>
            </a:r>
            <a:r>
              <a:rPr lang="en-US" dirty="0">
                <a:solidFill>
                  <a:srgbClr val="FF6600"/>
                </a:solidFill>
              </a:rPr>
              <a:t> Rahman</a:t>
            </a:r>
          </a:p>
          <a:p>
            <a:pPr algn="ctr"/>
            <a:r>
              <a:rPr lang="en-US" dirty="0"/>
              <a:t>ASH1825031M</a:t>
            </a:r>
          </a:p>
        </p:txBody>
      </p:sp>
    </p:spTree>
    <p:extLst>
      <p:ext uri="{BB962C8B-B14F-4D97-AF65-F5344CB8AC3E}">
        <p14:creationId xmlns:p14="http://schemas.microsoft.com/office/powerpoint/2010/main" val="3697959391"/>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343306" y="0"/>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103768" y="5202"/>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150480" y="-20944"/>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7302267" y="4591"/>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8215832" y="4976"/>
            <a:ext cx="9927504" cy="6858000"/>
            <a:chOff x="-9337032" y="-1"/>
            <a:chExt cx="9927504"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28194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Requirements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11356471" y="21170"/>
            <a:ext cx="12844743" cy="6858000"/>
            <a:chOff x="-290920" y="0"/>
            <a:chExt cx="12844743"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0813728" y="3128053"/>
              <a:ext cx="2710750" cy="769441"/>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Elicitation Techniques</a:t>
              </a:r>
            </a:p>
            <a:p>
              <a:pPr algn="ct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15" name="Group 214">
            <a:extLst>
              <a:ext uri="{FF2B5EF4-FFF2-40B4-BE49-F238E27FC236}">
                <a16:creationId xmlns:a16="http://schemas.microsoft.com/office/drawing/2014/main" id="{066ACF4C-6F8C-46FC-8362-2E05C90EEAFA}"/>
              </a:ext>
            </a:extLst>
          </p:cNvPr>
          <p:cNvGrpSpPr/>
          <p:nvPr/>
        </p:nvGrpSpPr>
        <p:grpSpPr>
          <a:xfrm>
            <a:off x="-11966076" y="12133"/>
            <a:ext cx="12509569" cy="6858000"/>
            <a:chOff x="-310205" y="-20779"/>
            <a:chExt cx="12509569"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310205" y="-20779"/>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761691" y="3322902"/>
              <a:ext cx="2506014"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C</a:t>
              </a:r>
              <a:r>
                <a:rPr lang="en-US" b="1" dirty="0" err="1">
                  <a:solidFill>
                    <a:srgbClr val="F0EEF0"/>
                  </a:solidFill>
                  <a:latin typeface="Tw Cen MT" panose="020B0602020104020603" pitchFamily="34" charset="0"/>
                </a:rPr>
                <a:t>ollected</a:t>
              </a:r>
              <a:r>
                <a:rPr lang="en-US" b="1" dirty="0">
                  <a:solidFill>
                    <a:srgbClr val="F0EEF0"/>
                  </a:solidFill>
                  <a:latin typeface="Tw Cen MT" panose="020B0602020104020603" pitchFamily="34" charset="0"/>
                </a:rPr>
                <a:t> Requirements</a:t>
              </a: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2569486" y="-24105"/>
            <a:ext cx="12482920" cy="6858000"/>
            <a:chOff x="-290920" y="0"/>
            <a:chExt cx="124829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xperience</a:t>
              </a:r>
              <a:endParaRPr lang="en-US" sz="24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171824" y="20881"/>
            <a:ext cx="11447501" cy="6858000"/>
            <a:chOff x="213096" y="0"/>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094833" y="3328107"/>
              <a:ext cx="2667415"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R</a:t>
              </a:r>
              <a:r>
                <a:rPr lang="en-US" b="1" dirty="0" err="1">
                  <a:solidFill>
                    <a:srgbClr val="F0EEF0"/>
                  </a:solidFill>
                  <a:latin typeface="Tw Cen MT" panose="020B0602020104020603" pitchFamily="34" charset="0"/>
                </a:rPr>
                <a:t>equirement</a:t>
              </a:r>
              <a:r>
                <a:rPr lang="en-US" b="1" dirty="0">
                  <a:solidFill>
                    <a:srgbClr val="F0EEF0"/>
                  </a:solidFill>
                  <a:latin typeface="Tw Cen MT" panose="020B0602020104020603" pitchFamily="34" charset="0"/>
                </a:rPr>
                <a:t> Analysis</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896042" y="-4591"/>
            <a:ext cx="12482920" cy="6858000"/>
            <a:chOff x="-273695" y="-2604"/>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73695" y="-2604"/>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91070" y="3268714"/>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236" name="TextBox 235">
            <a:extLst>
              <a:ext uri="{FF2B5EF4-FFF2-40B4-BE49-F238E27FC236}">
                <a16:creationId xmlns:a16="http://schemas.microsoft.com/office/drawing/2014/main" id="{78855102-5892-4791-81C6-1D3099286A62}"/>
              </a:ext>
            </a:extLst>
          </p:cNvPr>
          <p:cNvSpPr txBox="1"/>
          <p:nvPr/>
        </p:nvSpPr>
        <p:spPr>
          <a:xfrm>
            <a:off x="5065740" y="734370"/>
            <a:ext cx="2997607" cy="584775"/>
          </a:xfrm>
          <a:prstGeom prst="rect">
            <a:avLst/>
          </a:prstGeom>
          <a:noFill/>
        </p:spPr>
        <p:txBody>
          <a:bodyPr wrap="square" rtlCol="0">
            <a:spAutoFit/>
          </a:bodyPr>
          <a:lstStyle/>
          <a:p>
            <a:pPr algn="ctr"/>
            <a:r>
              <a:rPr lang="en-US" sz="3200" b="1" dirty="0">
                <a:solidFill>
                  <a:srgbClr val="03A1A4"/>
                </a:solidFill>
                <a:latin typeface="Tw Cen MT" panose="020B0602020104020603" pitchFamily="34" charset="0"/>
              </a:rPr>
              <a:t>Introduction</a:t>
            </a:r>
          </a:p>
        </p:txBody>
      </p:sp>
      <p:sp>
        <p:nvSpPr>
          <p:cNvPr id="239" name="TextBox 238">
            <a:extLst>
              <a:ext uri="{FF2B5EF4-FFF2-40B4-BE49-F238E27FC236}">
                <a16:creationId xmlns:a16="http://schemas.microsoft.com/office/drawing/2014/main" id="{DAC3DF4E-CC11-4211-B94C-CFD06DD21505}"/>
              </a:ext>
            </a:extLst>
          </p:cNvPr>
          <p:cNvSpPr txBox="1"/>
          <p:nvPr/>
        </p:nvSpPr>
        <p:spPr>
          <a:xfrm>
            <a:off x="4409037" y="1348755"/>
            <a:ext cx="4277314" cy="584775"/>
          </a:xfrm>
          <a:prstGeom prst="rect">
            <a:avLst/>
          </a:prstGeom>
          <a:noFill/>
        </p:spPr>
        <p:txBody>
          <a:bodyPr wrap="square" rtlCol="0">
            <a:spAutoFit/>
          </a:bodyPr>
          <a:lstStyle/>
          <a:p>
            <a:pPr algn="ctr"/>
            <a:r>
              <a:rPr lang="en-SG" sz="3200" b="1" dirty="0">
                <a:solidFill>
                  <a:srgbClr val="EF3078"/>
                </a:solidFill>
                <a:latin typeface="Tw Cen MT" panose="020B0602020104020603" pitchFamily="34" charset="0"/>
              </a:rPr>
              <a:t>Proposed Requirements</a:t>
            </a:r>
            <a:endParaRPr lang="en-US" sz="3200" b="1" dirty="0">
              <a:solidFill>
                <a:srgbClr val="EF3078"/>
              </a:solidFill>
              <a:latin typeface="Tw Cen MT" panose="020B0602020104020603" pitchFamily="34" charset="0"/>
            </a:endParaRPr>
          </a:p>
        </p:txBody>
      </p:sp>
      <p:sp>
        <p:nvSpPr>
          <p:cNvPr id="242" name="TextBox 241">
            <a:extLst>
              <a:ext uri="{FF2B5EF4-FFF2-40B4-BE49-F238E27FC236}">
                <a16:creationId xmlns:a16="http://schemas.microsoft.com/office/drawing/2014/main" id="{76D3A4AD-1059-4193-95F4-99D7FB3C3390}"/>
              </a:ext>
            </a:extLst>
          </p:cNvPr>
          <p:cNvSpPr txBox="1"/>
          <p:nvPr/>
        </p:nvSpPr>
        <p:spPr>
          <a:xfrm>
            <a:off x="4609053" y="2013132"/>
            <a:ext cx="4043886" cy="584775"/>
          </a:xfrm>
          <a:prstGeom prst="rect">
            <a:avLst/>
          </a:prstGeom>
          <a:noFill/>
        </p:spPr>
        <p:txBody>
          <a:bodyPr wrap="square" rtlCol="0">
            <a:spAutoFit/>
          </a:bodyPr>
          <a:lstStyle/>
          <a:p>
            <a:pPr algn="ctr"/>
            <a:r>
              <a:rPr lang="en-SG" sz="3200" b="1" dirty="0">
                <a:solidFill>
                  <a:srgbClr val="92D050"/>
                </a:solidFill>
                <a:latin typeface="Tw Cen MT" panose="020B0602020104020603" pitchFamily="34" charset="0"/>
              </a:rPr>
              <a:t>Elicitation Techniques</a:t>
            </a:r>
            <a:endParaRPr lang="en-US" sz="3200" b="1" dirty="0">
              <a:solidFill>
                <a:srgbClr val="92D050"/>
              </a:solidFill>
              <a:latin typeface="Tw Cen MT" panose="020B0602020104020603" pitchFamily="34" charset="0"/>
            </a:endParaRPr>
          </a:p>
        </p:txBody>
      </p:sp>
      <p:sp>
        <p:nvSpPr>
          <p:cNvPr id="235" name="TextBox 234">
            <a:extLst>
              <a:ext uri="{FF2B5EF4-FFF2-40B4-BE49-F238E27FC236}">
                <a16:creationId xmlns:a16="http://schemas.microsoft.com/office/drawing/2014/main" id="{D86418A9-1E8A-481B-A4DA-7E0FFBE86A7A}"/>
              </a:ext>
            </a:extLst>
          </p:cNvPr>
          <p:cNvSpPr txBox="1"/>
          <p:nvPr/>
        </p:nvSpPr>
        <p:spPr>
          <a:xfrm>
            <a:off x="4392038" y="2716625"/>
            <a:ext cx="4384697" cy="584775"/>
          </a:xfrm>
          <a:prstGeom prst="rect">
            <a:avLst/>
          </a:prstGeom>
          <a:noFill/>
        </p:spPr>
        <p:txBody>
          <a:bodyPr wrap="square" rtlCol="0">
            <a:spAutoFit/>
          </a:bodyPr>
          <a:lstStyle/>
          <a:p>
            <a:pPr algn="ctr"/>
            <a:r>
              <a:rPr lang="en-SG" sz="3200" b="1" dirty="0">
                <a:solidFill>
                  <a:srgbClr val="03A1A4"/>
                </a:solidFill>
                <a:latin typeface="Tw Cen MT" panose="020B0602020104020603" pitchFamily="34" charset="0"/>
              </a:rPr>
              <a:t>Collected Requirements</a:t>
            </a:r>
            <a:endParaRPr lang="en-US" sz="3200" b="1" dirty="0">
              <a:solidFill>
                <a:srgbClr val="03A1A4"/>
              </a:solidFill>
              <a:latin typeface="Tw Cen MT" panose="020B0602020104020603" pitchFamily="34" charset="0"/>
            </a:endParaRPr>
          </a:p>
        </p:txBody>
      </p:sp>
      <p:sp>
        <p:nvSpPr>
          <p:cNvPr id="237" name="TextBox 236">
            <a:extLst>
              <a:ext uri="{FF2B5EF4-FFF2-40B4-BE49-F238E27FC236}">
                <a16:creationId xmlns:a16="http://schemas.microsoft.com/office/drawing/2014/main" id="{0F18DE94-5501-4EA2-93D0-3113DF484A51}"/>
              </a:ext>
            </a:extLst>
          </p:cNvPr>
          <p:cNvSpPr txBox="1"/>
          <p:nvPr/>
        </p:nvSpPr>
        <p:spPr>
          <a:xfrm>
            <a:off x="5001342" y="4600459"/>
            <a:ext cx="2997607" cy="584775"/>
          </a:xfrm>
          <a:prstGeom prst="rect">
            <a:avLst/>
          </a:prstGeom>
          <a:noFill/>
        </p:spPr>
        <p:txBody>
          <a:bodyPr wrap="square" rtlCol="0">
            <a:spAutoFit/>
          </a:bodyPr>
          <a:lstStyle/>
          <a:p>
            <a:pPr algn="ctr"/>
            <a:r>
              <a:rPr lang="en-SG" sz="3200" b="1" dirty="0">
                <a:solidFill>
                  <a:srgbClr val="03A1A4"/>
                </a:solidFill>
                <a:latin typeface="Tw Cen MT" panose="020B0602020104020603" pitchFamily="34" charset="0"/>
              </a:rPr>
              <a:t>R</a:t>
            </a:r>
            <a:r>
              <a:rPr lang="en-US" sz="3200" b="1" dirty="0">
                <a:solidFill>
                  <a:srgbClr val="03A1A4"/>
                </a:solidFill>
                <a:latin typeface="Tw Cen MT" panose="020B0602020104020603" pitchFamily="34" charset="0"/>
              </a:rPr>
              <a:t>TM</a:t>
            </a:r>
          </a:p>
        </p:txBody>
      </p:sp>
      <p:sp>
        <p:nvSpPr>
          <p:cNvPr id="238" name="TextBox 237">
            <a:extLst>
              <a:ext uri="{FF2B5EF4-FFF2-40B4-BE49-F238E27FC236}">
                <a16:creationId xmlns:a16="http://schemas.microsoft.com/office/drawing/2014/main" id="{3D432B83-A4D8-4A6E-BAB2-F5EFDB494A77}"/>
              </a:ext>
            </a:extLst>
          </p:cNvPr>
          <p:cNvSpPr txBox="1"/>
          <p:nvPr/>
        </p:nvSpPr>
        <p:spPr>
          <a:xfrm>
            <a:off x="4006683" y="3348506"/>
            <a:ext cx="5248627" cy="584775"/>
          </a:xfrm>
          <a:prstGeom prst="rect">
            <a:avLst/>
          </a:prstGeom>
          <a:noFill/>
        </p:spPr>
        <p:txBody>
          <a:bodyPr wrap="square" rtlCol="0">
            <a:spAutoFit/>
          </a:bodyPr>
          <a:lstStyle/>
          <a:p>
            <a:pPr algn="ctr"/>
            <a:r>
              <a:rPr lang="en-SG" sz="3200" b="1" dirty="0">
                <a:solidFill>
                  <a:srgbClr val="EF3078"/>
                </a:solidFill>
                <a:latin typeface="Tw Cen MT" panose="020B0602020104020603" pitchFamily="34" charset="0"/>
              </a:rPr>
              <a:t>Experience with Stakeholders</a:t>
            </a:r>
            <a:endParaRPr lang="en-US" sz="3200" b="1" dirty="0">
              <a:solidFill>
                <a:srgbClr val="EF3078"/>
              </a:solidFill>
              <a:latin typeface="Tw Cen MT" panose="020B0602020104020603" pitchFamily="34" charset="0"/>
            </a:endParaRPr>
          </a:p>
        </p:txBody>
      </p:sp>
      <p:sp>
        <p:nvSpPr>
          <p:cNvPr id="240" name="TextBox 239">
            <a:extLst>
              <a:ext uri="{FF2B5EF4-FFF2-40B4-BE49-F238E27FC236}">
                <a16:creationId xmlns:a16="http://schemas.microsoft.com/office/drawing/2014/main" id="{56CBED1B-B42E-4FC8-9474-BDF206450161}"/>
              </a:ext>
            </a:extLst>
          </p:cNvPr>
          <p:cNvSpPr txBox="1"/>
          <p:nvPr/>
        </p:nvSpPr>
        <p:spPr>
          <a:xfrm>
            <a:off x="4625076" y="3963421"/>
            <a:ext cx="4043886" cy="584775"/>
          </a:xfrm>
          <a:prstGeom prst="rect">
            <a:avLst/>
          </a:prstGeom>
          <a:noFill/>
        </p:spPr>
        <p:txBody>
          <a:bodyPr wrap="square" rtlCol="0">
            <a:spAutoFit/>
          </a:bodyPr>
          <a:lstStyle/>
          <a:p>
            <a:pPr algn="ctr"/>
            <a:r>
              <a:rPr lang="en-SG" sz="3200" b="1" dirty="0">
                <a:solidFill>
                  <a:srgbClr val="92D050"/>
                </a:solidFill>
                <a:latin typeface="Tw Cen MT" panose="020B0602020104020603" pitchFamily="34" charset="0"/>
              </a:rPr>
              <a:t>Requirement Analysis</a:t>
            </a:r>
            <a:endParaRPr lang="en-US" sz="3200" b="1" dirty="0">
              <a:solidFill>
                <a:srgbClr val="92D050"/>
              </a:solidFill>
              <a:latin typeface="Tw Cen MT" panose="020B0602020104020603" pitchFamily="34" charset="0"/>
            </a:endParaRPr>
          </a:p>
        </p:txBody>
      </p:sp>
    </p:spTree>
    <p:extLst>
      <p:ext uri="{BB962C8B-B14F-4D97-AF65-F5344CB8AC3E}">
        <p14:creationId xmlns:p14="http://schemas.microsoft.com/office/powerpoint/2010/main" val="8777412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304015" y="-36622"/>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09332" y="-5270"/>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184087" y="-28752"/>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latin typeface="Tw Cen MT" panose="020B0602020104020603" pitchFamily="34" charset="0"/>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001662" y="-1414"/>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7693029" y="-114745"/>
            <a:ext cx="8749999" cy="6858000"/>
            <a:chOff x="718505" y="-1"/>
            <a:chExt cx="8749999"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782272" y="3157338"/>
              <a:ext cx="2664578" cy="707886"/>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Proposed Requirements</a:t>
              </a:r>
              <a:endParaRPr lang="en-US" sz="20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72061" y="3116661"/>
            <a:ext cx="530600" cy="530600"/>
          </a:xfrm>
          <a:prstGeom prst="rect">
            <a:avLst/>
          </a:prstGeom>
        </p:spPr>
      </p:pic>
      <p:grpSp>
        <p:nvGrpSpPr>
          <p:cNvPr id="215" name="Group 214">
            <a:extLst>
              <a:ext uri="{FF2B5EF4-FFF2-40B4-BE49-F238E27FC236}">
                <a16:creationId xmlns:a16="http://schemas.microsoft.com/office/drawing/2014/main" id="{066ACF4C-6F8C-46FC-8362-2E05C90EEAFA}"/>
              </a:ext>
            </a:extLst>
          </p:cNvPr>
          <p:cNvGrpSpPr/>
          <p:nvPr/>
        </p:nvGrpSpPr>
        <p:grpSpPr>
          <a:xfrm>
            <a:off x="-12203864" y="-49391"/>
            <a:ext cx="12482920" cy="6858000"/>
            <a:chOff x="-290920" y="0"/>
            <a:chExt cx="12482920"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770773" y="3348973"/>
              <a:ext cx="2360919"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E</a:t>
              </a:r>
              <a:r>
                <a:rPr lang="en-US" b="1" dirty="0" err="1">
                  <a:solidFill>
                    <a:srgbClr val="F0EEF0"/>
                  </a:solidFill>
                  <a:latin typeface="Tw Cen MT" panose="020B0602020104020603" pitchFamily="34" charset="0"/>
                </a:rPr>
                <a:t>licitation</a:t>
              </a:r>
              <a:r>
                <a:rPr lang="en-US" b="1" dirty="0">
                  <a:solidFill>
                    <a:srgbClr val="F0EEF0"/>
                  </a:solidFill>
                  <a:latin typeface="Tw Cen MT" panose="020B0602020104020603" pitchFamily="34" charset="0"/>
                </a:rPr>
                <a:t> Techniques</a:t>
              </a: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2787791" y="-57178"/>
            <a:ext cx="12482920" cy="6858000"/>
            <a:chOff x="-290920" y="0"/>
            <a:chExt cx="124829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956253" y="3323672"/>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xperience</a:t>
              </a:r>
              <a:endParaRPr lang="en-US" sz="24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346112" y="-73246"/>
            <a:ext cx="11447501" cy="6858000"/>
            <a:chOff x="241572" y="10536"/>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41572" y="10536"/>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520172" y="234531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258558" y="3369838"/>
              <a:ext cx="2360919"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R</a:t>
              </a:r>
              <a:r>
                <a:rPr lang="en-US" b="1" dirty="0" err="1">
                  <a:solidFill>
                    <a:srgbClr val="F0EEF0"/>
                  </a:solidFill>
                  <a:latin typeface="Tw Cen MT" panose="020B0602020104020603" pitchFamily="34" charset="0"/>
                </a:rPr>
                <a:t>equirement</a:t>
              </a:r>
              <a:r>
                <a:rPr lang="en-US" b="1" dirty="0">
                  <a:solidFill>
                    <a:srgbClr val="F0EEF0"/>
                  </a:solidFill>
                  <a:latin typeface="Tw Cen MT" panose="020B0602020104020603" pitchFamily="34" charset="0"/>
                </a:rPr>
                <a:t> Analysis</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948717" y="-36623"/>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p:cNvSpPr txBox="1"/>
          <p:nvPr/>
        </p:nvSpPr>
        <p:spPr>
          <a:xfrm>
            <a:off x="2114023" y="918686"/>
            <a:ext cx="6821709" cy="5909310"/>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Century Schoolbook" panose="02040604050505020304" pitchFamily="18" charset="0"/>
                <a:cs typeface="Arial" panose="020B0604020202020204" pitchFamily="34" charset="0"/>
              </a:rPr>
              <a:t>Diagnosis centers need to maintain good relations with their clients. There is always a database of clients maintained in every diagnostics center.</a:t>
            </a:r>
          </a:p>
          <a:p>
            <a:pPr marL="285750" indent="-285750">
              <a:buFont typeface="Wingdings" panose="05000000000000000000" pitchFamily="2" charset="2"/>
              <a:buChar char="v"/>
            </a:pPr>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v"/>
            </a:pPr>
            <a:r>
              <a:rPr lang="en-US" dirty="0">
                <a:latin typeface="Century Schoolbook" panose="02040604050505020304" pitchFamily="18" charset="0"/>
                <a:cs typeface="Arial" panose="020B0604020202020204" pitchFamily="34" charset="0"/>
              </a:rPr>
              <a:t>The database includes client contact details as well as his tests done. It includes data like contact numbers, name, address, email etc.</a:t>
            </a:r>
          </a:p>
          <a:p>
            <a:pPr marL="285750" indent="-285750">
              <a:buFont typeface="Wingdings" panose="05000000000000000000" pitchFamily="2" charset="2"/>
              <a:buChar char="v"/>
            </a:pPr>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v"/>
            </a:pPr>
            <a:r>
              <a:rPr lang="en-US" dirty="0">
                <a:latin typeface="Century Schoolbook" panose="02040604050505020304" pitchFamily="18" charset="0"/>
                <a:cs typeface="Arial" panose="020B0604020202020204" pitchFamily="34" charset="0"/>
              </a:rPr>
              <a:t>Clients may conduct various tests at the diagnostic center including blood test, urine test as well as  cholesterol, liver and kidney tests.</a:t>
            </a:r>
          </a:p>
          <a:p>
            <a:endParaRPr lang="en-US" dirty="0">
              <a:latin typeface="Century Schoolbook" panose="02040604050505020304" pitchFamily="18" charset="0"/>
              <a:cs typeface="Arial" panose="020B0604020202020204" pitchFamily="34" charset="0"/>
            </a:endParaRPr>
          </a:p>
          <a:p>
            <a:pPr marL="285750" indent="-285750">
              <a:buFont typeface="Wingdings" panose="05000000000000000000" pitchFamily="2" charset="2"/>
              <a:buChar char="v"/>
            </a:pPr>
            <a:r>
              <a:rPr lang="en-US" dirty="0">
                <a:latin typeface="Century Schoolbook" panose="02040604050505020304" pitchFamily="18" charset="0"/>
                <a:cs typeface="Arial" panose="020B0604020202020204" pitchFamily="34" charset="0"/>
              </a:rPr>
              <a:t>The system allows admin to store and update patient data for existing and new patients.</a:t>
            </a:r>
          </a:p>
          <a:p>
            <a:pPr marL="285750" indent="-285750">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827788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76147" y="15675"/>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47390" y="-7839"/>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197808" y="-31353"/>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046007" y="1216"/>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1406905" y="-16894"/>
            <a:ext cx="8773266" cy="6858000"/>
            <a:chOff x="718505" y="-1"/>
            <a:chExt cx="8773266"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688838" y="3023306"/>
              <a:ext cx="2651760" cy="954107"/>
            </a:xfrm>
            <a:prstGeom prst="rect">
              <a:avLst/>
            </a:prstGeom>
            <a:noFill/>
          </p:spPr>
          <p:txBody>
            <a:bodyPr wrap="square" rtlCol="0">
              <a:spAutoFit/>
            </a:bodyPr>
            <a:lstStyle/>
            <a:p>
              <a:pPr algn="ctr"/>
              <a:r>
                <a:rPr lang="en-SG" sz="2800" b="1" dirty="0">
                  <a:solidFill>
                    <a:srgbClr val="F0EEF0"/>
                  </a:solidFill>
                  <a:latin typeface="Tw Cen MT" panose="020B0602020104020603" pitchFamily="34" charset="0"/>
                </a:rPr>
                <a:t>P</a:t>
              </a:r>
              <a:r>
                <a:rPr lang="en-US" sz="2800" b="1" dirty="0" err="1">
                  <a:solidFill>
                    <a:srgbClr val="F0EEF0"/>
                  </a:solidFill>
                  <a:latin typeface="Tw Cen MT" panose="020B0602020104020603" pitchFamily="34" charset="0"/>
                </a:rPr>
                <a:t>roposed</a:t>
              </a:r>
              <a:r>
                <a:rPr lang="en-US" sz="2800" b="1" dirty="0">
                  <a:solidFill>
                    <a:srgbClr val="F0EEF0"/>
                  </a:solidFill>
                  <a:latin typeface="Tw Cen MT" panose="020B0602020104020603" pitchFamily="34" charset="0"/>
                </a:rPr>
                <a:t> Requirements</a:t>
              </a: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66051" y="3256356"/>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9049794" y="-39583"/>
            <a:ext cx="9968701" cy="6858000"/>
            <a:chOff x="-9337032" y="-1"/>
            <a:chExt cx="9968701"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828706" y="3295746"/>
              <a:ext cx="2520640" cy="400110"/>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E</a:t>
              </a:r>
              <a:r>
                <a:rPr lang="en-US" sz="2000" b="1" dirty="0" err="1">
                  <a:solidFill>
                    <a:srgbClr val="F0EEF0"/>
                  </a:solidFill>
                  <a:latin typeface="Tw Cen MT" panose="020B0602020104020603" pitchFamily="34" charset="0"/>
                </a:rPr>
                <a:t>licitation</a:t>
              </a:r>
              <a:r>
                <a:rPr lang="en-US" sz="20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5" name="Group 214">
            <a:extLst>
              <a:ext uri="{FF2B5EF4-FFF2-40B4-BE49-F238E27FC236}">
                <a16:creationId xmlns:a16="http://schemas.microsoft.com/office/drawing/2014/main" id="{066ACF4C-6F8C-46FC-8362-2E05C90EEAFA}"/>
              </a:ext>
            </a:extLst>
          </p:cNvPr>
          <p:cNvGrpSpPr/>
          <p:nvPr/>
        </p:nvGrpSpPr>
        <p:grpSpPr>
          <a:xfrm>
            <a:off x="-12174019" y="18277"/>
            <a:ext cx="12482920" cy="6858000"/>
            <a:chOff x="-290920" y="0"/>
            <a:chExt cx="12482920"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668403" y="3335178"/>
              <a:ext cx="2568594"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C</a:t>
              </a:r>
              <a:r>
                <a:rPr lang="en-US" b="1" dirty="0" err="1">
                  <a:solidFill>
                    <a:srgbClr val="F0EEF0"/>
                  </a:solidFill>
                  <a:latin typeface="Tw Cen MT" panose="020B0602020104020603" pitchFamily="34" charset="0"/>
                </a:rPr>
                <a:t>ollected</a:t>
              </a:r>
              <a:r>
                <a:rPr lang="en-US" b="1" dirty="0">
                  <a:solidFill>
                    <a:srgbClr val="F0EEF0"/>
                  </a:solidFill>
                  <a:latin typeface="Tw Cen MT" panose="020B0602020104020603" pitchFamily="34" charset="0"/>
                </a:rPr>
                <a:t> Requirements</a:t>
              </a: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2742840" y="-30528"/>
            <a:ext cx="12482920" cy="6858000"/>
            <a:chOff x="-290920" y="0"/>
            <a:chExt cx="124829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938634" y="3287068"/>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xperience</a:t>
              </a:r>
              <a:endParaRPr lang="en-US" sz="24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275875" y="-2667"/>
            <a:ext cx="11490233" cy="6858000"/>
            <a:chOff x="230381" y="10407"/>
            <a:chExt cx="11490233"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30381" y="10407"/>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370628" y="3082379"/>
              <a:ext cx="1992086" cy="707886"/>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R</a:t>
              </a:r>
              <a:r>
                <a:rPr lang="en-US" sz="2000" b="1" dirty="0" err="1">
                  <a:solidFill>
                    <a:srgbClr val="F0EEF0"/>
                  </a:solidFill>
                  <a:latin typeface="Tw Cen MT" panose="020B0602020104020603" pitchFamily="34" charset="0"/>
                </a:rPr>
                <a:t>equirement</a:t>
              </a:r>
              <a:r>
                <a:rPr lang="en-US" sz="2000" b="1" dirty="0">
                  <a:solidFill>
                    <a:srgbClr val="F0EEF0"/>
                  </a:solidFill>
                  <a:latin typeface="Tw Cen MT" panose="020B0602020104020603" pitchFamily="34" charset="0"/>
                </a:rPr>
                <a:t> Analysis</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941782" y="26146"/>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256288"/>
              <a:ext cx="1992086" cy="523220"/>
            </a:xfrm>
            <a:prstGeom prst="rect">
              <a:avLst/>
            </a:prstGeom>
            <a:noFill/>
          </p:spPr>
          <p:txBody>
            <a:bodyPr wrap="square" rtlCol="0">
              <a:spAutoFit/>
            </a:bodyPr>
            <a:lstStyle/>
            <a:p>
              <a:pPr algn="ctr"/>
              <a:r>
                <a:rPr lang="en-SG" sz="2800" b="1" dirty="0">
                  <a:solidFill>
                    <a:srgbClr val="F0EEF0"/>
                  </a:solidFill>
                  <a:latin typeface="Tw Cen MT" panose="020B0602020104020603" pitchFamily="34" charset="0"/>
                </a:rPr>
                <a:t>R</a:t>
              </a:r>
              <a:r>
                <a:rPr lang="en-US" sz="28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p:cNvSpPr txBox="1"/>
          <p:nvPr/>
        </p:nvSpPr>
        <p:spPr>
          <a:xfrm>
            <a:off x="2246240" y="915990"/>
            <a:ext cx="6659272" cy="5355312"/>
          </a:xfrm>
          <a:prstGeom prst="rect">
            <a:avLst/>
          </a:prstGeom>
          <a:noFill/>
        </p:spPr>
        <p:txBody>
          <a:bodyPr wrap="square" rtlCol="0">
            <a:spAutoFit/>
          </a:bodyPr>
          <a:lstStyle/>
          <a:p>
            <a:r>
              <a:rPr lang="en-SG" dirty="0">
                <a:latin typeface="Century Schoolbook" panose="02040604050505020304" pitchFamily="18" charset="0"/>
                <a:cs typeface="Arial" panose="020B0604020202020204" pitchFamily="34" charset="0"/>
              </a:rPr>
              <a:t>We divided our Requirements based on five stakeholder are as follows:</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Sign up / Log in (Functional Requirement)</a:t>
            </a:r>
          </a:p>
          <a:p>
            <a:r>
              <a:rPr lang="en-SG" dirty="0">
                <a:latin typeface="Century Schoolbook" panose="02040604050505020304" pitchFamily="18" charset="0"/>
                <a:cs typeface="Arial" panose="020B0604020202020204" pitchFamily="34" charset="0"/>
              </a:rPr>
              <a:t>                </a:t>
            </a: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Choosing doctors from specific categories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Set appointment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Updating appointment	</a:t>
            </a:r>
          </a:p>
          <a:p>
            <a:r>
              <a:rPr lang="en-SG" dirty="0">
                <a:latin typeface="Century Schoolbook" panose="02040604050505020304" pitchFamily="18" charset="0"/>
                <a:cs typeface="Arial" panose="020B0604020202020204" pitchFamily="34" charset="0"/>
              </a:rPr>
              <a:t>		</a:t>
            </a: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Choosing doctor from nearest health centre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History check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Contacting with the clinic hotline </a:t>
            </a:r>
          </a:p>
          <a:p>
            <a:r>
              <a:rPr lang="en-SG" dirty="0">
                <a:latin typeface="Century Schoolbook" panose="02040604050505020304" pitchFamily="18" charset="0"/>
                <a:cs typeface="Arial" panose="020B0604020202020204" pitchFamily="34" charset="0"/>
              </a:rPr>
              <a:t> </a:t>
            </a:r>
          </a:p>
          <a:p>
            <a:endParaRPr lang="en-SG" dirty="0">
              <a:latin typeface="Arial" panose="020B0604020202020204" pitchFamily="34" charset="0"/>
              <a:cs typeface="Arial" panose="020B0604020202020204" pitchFamily="34" charset="0"/>
            </a:endParaRPr>
          </a:p>
          <a:p>
            <a:endParaRPr lang="en-US" dirty="0"/>
          </a:p>
        </p:txBody>
      </p:sp>
      <p:sp>
        <p:nvSpPr>
          <p:cNvPr id="5" name="Right Brace 4">
            <a:extLst>
              <a:ext uri="{FF2B5EF4-FFF2-40B4-BE49-F238E27FC236}">
                <a16:creationId xmlns:a16="http://schemas.microsoft.com/office/drawing/2014/main" id="{68EDA4CD-C958-4C4C-9AF9-DFB2839F6E42}"/>
              </a:ext>
            </a:extLst>
          </p:cNvPr>
          <p:cNvSpPr/>
          <p:nvPr/>
        </p:nvSpPr>
        <p:spPr>
          <a:xfrm>
            <a:off x="6987273" y="1593717"/>
            <a:ext cx="393879" cy="38587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3A5A01B-5112-4B95-B943-5CFF31250001}"/>
              </a:ext>
            </a:extLst>
          </p:cNvPr>
          <p:cNvSpPr txBox="1"/>
          <p:nvPr/>
        </p:nvSpPr>
        <p:spPr>
          <a:xfrm>
            <a:off x="7451161" y="3338108"/>
            <a:ext cx="1214527" cy="400110"/>
          </a:xfrm>
          <a:prstGeom prst="rect">
            <a:avLst/>
          </a:prstGeom>
          <a:noFill/>
        </p:spPr>
        <p:txBody>
          <a:bodyPr wrap="square" rtlCol="0">
            <a:spAutoFit/>
          </a:bodyPr>
          <a:lstStyle/>
          <a:p>
            <a:r>
              <a:rPr lang="en-SG" sz="2000" dirty="0"/>
              <a:t>Patient</a:t>
            </a:r>
            <a:endParaRPr lang="en-US" sz="2000" dirty="0"/>
          </a:p>
        </p:txBody>
      </p:sp>
    </p:spTree>
    <p:extLst>
      <p:ext uri="{BB962C8B-B14F-4D97-AF65-F5344CB8AC3E}">
        <p14:creationId xmlns:p14="http://schemas.microsoft.com/office/powerpoint/2010/main" val="41996802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1000"/>
                                        <p:tgtEl>
                                          <p:spTgt spid="4">
                                            <p:txEl>
                                              <p:pRg st="6" end="6"/>
                                            </p:txEl>
                                          </p:spTgt>
                                        </p:tgtEl>
                                      </p:cBhvr>
                                    </p:animEffect>
                                    <p:anim calcmode="lin" valueType="num">
                                      <p:cBhvr>
                                        <p:cTn id="3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1000"/>
                                        <p:tgtEl>
                                          <p:spTgt spid="4">
                                            <p:txEl>
                                              <p:pRg st="8" end="8"/>
                                            </p:txEl>
                                          </p:spTgt>
                                        </p:tgtEl>
                                      </p:cBhvr>
                                    </p:animEffect>
                                    <p:anim calcmode="lin" valueType="num">
                                      <p:cBhvr>
                                        <p:cTn id="4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1000"/>
                                        <p:tgtEl>
                                          <p:spTgt spid="4">
                                            <p:txEl>
                                              <p:pRg st="9" end="9"/>
                                            </p:txEl>
                                          </p:spTgt>
                                        </p:tgtEl>
                                      </p:cBhvr>
                                    </p:animEffect>
                                    <p:anim calcmode="lin" valueType="num">
                                      <p:cBhvr>
                                        <p:cTn id="50"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10" end="10"/>
                                            </p:txEl>
                                          </p:spTgt>
                                        </p:tgtEl>
                                        <p:attrNameLst>
                                          <p:attrName>style.visibility</p:attrName>
                                        </p:attrNameLst>
                                      </p:cBhvr>
                                      <p:to>
                                        <p:strVal val="visible"/>
                                      </p:to>
                                    </p:set>
                                    <p:animEffect transition="in" filter="fade">
                                      <p:cBhvr>
                                        <p:cTn id="56" dur="1000"/>
                                        <p:tgtEl>
                                          <p:spTgt spid="4">
                                            <p:txEl>
                                              <p:pRg st="10" end="10"/>
                                            </p:txEl>
                                          </p:spTgt>
                                        </p:tgtEl>
                                      </p:cBhvr>
                                    </p:animEffect>
                                    <p:anim calcmode="lin" valueType="num">
                                      <p:cBhvr>
                                        <p:cTn id="57"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12" end="12"/>
                                            </p:txEl>
                                          </p:spTgt>
                                        </p:tgtEl>
                                        <p:attrNameLst>
                                          <p:attrName>style.visibility</p:attrName>
                                        </p:attrNameLst>
                                      </p:cBhvr>
                                      <p:to>
                                        <p:strVal val="visible"/>
                                      </p:to>
                                    </p:set>
                                    <p:animEffect transition="in" filter="fade">
                                      <p:cBhvr>
                                        <p:cTn id="63" dur="1000"/>
                                        <p:tgtEl>
                                          <p:spTgt spid="4">
                                            <p:txEl>
                                              <p:pRg st="12" end="12"/>
                                            </p:txEl>
                                          </p:spTgt>
                                        </p:tgtEl>
                                      </p:cBhvr>
                                    </p:animEffect>
                                    <p:anim calcmode="lin" valueType="num">
                                      <p:cBhvr>
                                        <p:cTn id="64"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14" end="14"/>
                                            </p:txEl>
                                          </p:spTgt>
                                        </p:tgtEl>
                                        <p:attrNameLst>
                                          <p:attrName>style.visibility</p:attrName>
                                        </p:attrNameLst>
                                      </p:cBhvr>
                                      <p:to>
                                        <p:strVal val="visible"/>
                                      </p:to>
                                    </p:set>
                                    <p:animEffect transition="in" filter="fade">
                                      <p:cBhvr>
                                        <p:cTn id="70" dur="1000"/>
                                        <p:tgtEl>
                                          <p:spTgt spid="4">
                                            <p:txEl>
                                              <p:pRg st="14" end="14"/>
                                            </p:txEl>
                                          </p:spTgt>
                                        </p:tgtEl>
                                      </p:cBhvr>
                                    </p:animEffect>
                                    <p:anim calcmode="lin" valueType="num">
                                      <p:cBhvr>
                                        <p:cTn id="71"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4">
                                            <p:txEl>
                                              <p:pRg st="15" end="15"/>
                                            </p:txEl>
                                          </p:spTgt>
                                        </p:tgtEl>
                                        <p:attrNameLst>
                                          <p:attrName>style.visibility</p:attrName>
                                        </p:attrNameLst>
                                      </p:cBhvr>
                                      <p:to>
                                        <p:strVal val="visible"/>
                                      </p:to>
                                    </p:set>
                                    <p:animEffect transition="in" filter="fade">
                                      <p:cBhvr>
                                        <p:cTn id="77" dur="1000"/>
                                        <p:tgtEl>
                                          <p:spTgt spid="4">
                                            <p:txEl>
                                              <p:pRg st="15" end="15"/>
                                            </p:txEl>
                                          </p:spTgt>
                                        </p:tgtEl>
                                      </p:cBhvr>
                                    </p:animEffect>
                                    <p:anim calcmode="lin" valueType="num">
                                      <p:cBhvr>
                                        <p:cTn id="78"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79"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76147" y="15675"/>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47390" y="-7839"/>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197808" y="-31353"/>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046007" y="1216"/>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8976984" y="51060"/>
            <a:ext cx="9927504" cy="6858000"/>
            <a:chOff x="-9337032" y="-1"/>
            <a:chExt cx="9927504"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994250" y="3323188"/>
              <a:ext cx="2648505" cy="400110"/>
            </a:xfrm>
            <a:prstGeom prst="rect">
              <a:avLst/>
            </a:prstGeom>
            <a:noFill/>
          </p:spPr>
          <p:txBody>
            <a:bodyPr wrap="square" rtlCol="0">
              <a:spAutoFit/>
            </a:bodyPr>
            <a:lstStyle/>
            <a:p>
              <a:pPr algn="ctr"/>
              <a:r>
                <a:rPr lang="en-SG" sz="2000" b="1" dirty="0">
                  <a:solidFill>
                    <a:srgbClr val="F0EEF0"/>
                  </a:solidFill>
                  <a:latin typeface="Tw Cen MT" panose="020B0602020104020603" pitchFamily="34" charset="0"/>
                </a:rPr>
                <a:t>E</a:t>
              </a:r>
              <a:r>
                <a:rPr lang="en-US" sz="2000" b="1" dirty="0" err="1">
                  <a:solidFill>
                    <a:srgbClr val="F0EEF0"/>
                  </a:solidFill>
                  <a:latin typeface="Tw Cen MT" panose="020B0602020104020603" pitchFamily="34" charset="0"/>
                </a:rPr>
                <a:t>licitation</a:t>
              </a:r>
              <a:r>
                <a:rPr lang="en-US" sz="20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5" name="Group 214">
            <a:extLst>
              <a:ext uri="{FF2B5EF4-FFF2-40B4-BE49-F238E27FC236}">
                <a16:creationId xmlns:a16="http://schemas.microsoft.com/office/drawing/2014/main" id="{066ACF4C-6F8C-46FC-8362-2E05C90EEAFA}"/>
              </a:ext>
            </a:extLst>
          </p:cNvPr>
          <p:cNvGrpSpPr/>
          <p:nvPr/>
        </p:nvGrpSpPr>
        <p:grpSpPr>
          <a:xfrm>
            <a:off x="-12113227" y="7838"/>
            <a:ext cx="12482920" cy="6858000"/>
            <a:chOff x="-290920" y="0"/>
            <a:chExt cx="12482920" cy="6858000"/>
          </a:xfrm>
        </p:grpSpPr>
        <p:sp>
          <p:nvSpPr>
            <p:cNvPr id="216" name="Rectangle 2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7F4373C1-3934-47C3-8F36-E2FB2615CA87}"/>
                </a:ext>
              </a:extLst>
            </p:cNvPr>
            <p:cNvSpPr txBox="1"/>
            <p:nvPr/>
          </p:nvSpPr>
          <p:spPr>
            <a:xfrm rot="16200000">
              <a:off x="10577775" y="3322447"/>
              <a:ext cx="2749849"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C</a:t>
              </a:r>
              <a:r>
                <a:rPr lang="en-US" b="1" dirty="0" err="1">
                  <a:solidFill>
                    <a:srgbClr val="F0EEF0"/>
                  </a:solidFill>
                  <a:latin typeface="Tw Cen MT" panose="020B0602020104020603" pitchFamily="34" charset="0"/>
                </a:rPr>
                <a:t>ollected</a:t>
              </a:r>
              <a:r>
                <a:rPr lang="en-US" b="1" dirty="0">
                  <a:solidFill>
                    <a:srgbClr val="F0EEF0"/>
                  </a:solidFill>
                  <a:latin typeface="Tw Cen MT" panose="020B0602020104020603" pitchFamily="34" charset="0"/>
                </a:rPr>
                <a:t> Requirements</a:t>
              </a:r>
            </a:p>
          </p:txBody>
        </p:sp>
        <p:pic>
          <p:nvPicPr>
            <p:cNvPr id="219" name="Picture 2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0" name="Group 219">
            <a:extLst>
              <a:ext uri="{FF2B5EF4-FFF2-40B4-BE49-F238E27FC236}">
                <a16:creationId xmlns:a16="http://schemas.microsoft.com/office/drawing/2014/main" id="{C8A16B82-6A3C-46F5-8D32-072FDF89864A}"/>
              </a:ext>
            </a:extLst>
          </p:cNvPr>
          <p:cNvGrpSpPr/>
          <p:nvPr/>
        </p:nvGrpSpPr>
        <p:grpSpPr>
          <a:xfrm>
            <a:off x="-12741603" y="7838"/>
            <a:ext cx="12482920" cy="6858000"/>
            <a:chOff x="-290920" y="0"/>
            <a:chExt cx="12482920" cy="6858000"/>
          </a:xfrm>
        </p:grpSpPr>
        <p:sp>
          <p:nvSpPr>
            <p:cNvPr id="221" name="Rectangle 2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022673-C77C-4E8F-AF41-8B283703E87E}"/>
                </a:ext>
              </a:extLst>
            </p:cNvPr>
            <p:cNvSpPr txBox="1"/>
            <p:nvPr/>
          </p:nvSpPr>
          <p:spPr>
            <a:xfrm rot="16200000">
              <a:off x="10938634" y="3287068"/>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400" b="1" dirty="0" err="1">
                  <a:solidFill>
                    <a:srgbClr val="F0EEF0"/>
                  </a:solidFill>
                  <a:latin typeface="Tw Cen MT" panose="020B0602020104020603" pitchFamily="34" charset="0"/>
                </a:rPr>
                <a:t>xperience</a:t>
              </a:r>
              <a:endParaRPr lang="en-US" sz="2400" b="1" dirty="0">
                <a:solidFill>
                  <a:srgbClr val="F0EEF0"/>
                </a:solidFill>
                <a:latin typeface="Tw Cen MT" panose="020B0602020104020603" pitchFamily="34" charset="0"/>
              </a:endParaRPr>
            </a:p>
          </p:txBody>
        </p:sp>
        <p:pic>
          <p:nvPicPr>
            <p:cNvPr id="224" name="Picture 2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302939" y="15675"/>
            <a:ext cx="11447501" cy="6858000"/>
            <a:chOff x="213096" y="0"/>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275864" y="3336882"/>
              <a:ext cx="2311735"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R</a:t>
              </a:r>
              <a:r>
                <a:rPr lang="en-US" b="1" dirty="0" err="1">
                  <a:solidFill>
                    <a:srgbClr val="F0EEF0"/>
                  </a:solidFill>
                  <a:latin typeface="Tw Cen MT" panose="020B0602020104020603" pitchFamily="34" charset="0"/>
                </a:rPr>
                <a:t>equirement</a:t>
              </a:r>
              <a:r>
                <a:rPr lang="en-US" b="1" dirty="0">
                  <a:solidFill>
                    <a:srgbClr val="F0EEF0"/>
                  </a:solidFill>
                  <a:latin typeface="Tw Cen MT" panose="020B0602020104020603" pitchFamily="34" charset="0"/>
                </a:rPr>
                <a:t> Analysis</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948636" y="72005"/>
            <a:ext cx="12482920" cy="6858000"/>
            <a:chOff x="-280141" y="64776"/>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80141" y="6477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p:cNvSpPr txBox="1"/>
          <p:nvPr/>
        </p:nvSpPr>
        <p:spPr>
          <a:xfrm>
            <a:off x="2249155" y="1331249"/>
            <a:ext cx="6659272" cy="3970318"/>
          </a:xfrm>
          <a:prstGeom prst="rect">
            <a:avLst/>
          </a:prstGeom>
          <a:noFill/>
        </p:spPr>
        <p:txBody>
          <a:bodyPr wrap="square" rtlCol="0">
            <a:spAutoFit/>
          </a:bodyPr>
          <a:lstStyle/>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Add Registered clinic with payment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Add Doctors           </a:t>
            </a:r>
          </a:p>
          <a:p>
            <a:r>
              <a:rPr lang="en-SG" dirty="0">
                <a:latin typeface="Century Schoolbook" panose="02040604050505020304" pitchFamily="18" charset="0"/>
                <a:cs typeface="Arial" panose="020B0604020202020204" pitchFamily="34" charset="0"/>
              </a:rPr>
              <a:t>                                                                </a:t>
            </a: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Add medicine centres </a:t>
            </a:r>
          </a:p>
          <a:p>
            <a:endParaRPr lang="en-SG" dirty="0">
              <a:latin typeface="Century Schoolbook" panose="02040604050505020304" pitchFamily="18" charset="0"/>
              <a:cs typeface="Arial" panose="020B0604020202020204" pitchFamily="34" charset="0"/>
            </a:endParaRP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Check appointment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Check previous test report and medicine  </a:t>
            </a:r>
          </a:p>
          <a:p>
            <a:r>
              <a:rPr lang="en-SG" dirty="0">
                <a:latin typeface="Century Schoolbook" panose="02040604050505020304" pitchFamily="18" charset="0"/>
                <a:cs typeface="Arial" panose="020B0604020202020204" pitchFamily="34" charset="0"/>
              </a:rPr>
              <a:t>                                                                       </a:t>
            </a: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Provide new prescription with patient ID</a:t>
            </a:r>
          </a:p>
          <a:p>
            <a:endParaRPr lang="en-SG" dirty="0">
              <a:latin typeface="Century Schoolbook" panose="02040604050505020304" pitchFamily="18" charset="0"/>
              <a:cs typeface="Arial" panose="020B0604020202020204" pitchFamily="34" charset="0"/>
            </a:endParaRPr>
          </a:p>
          <a:p>
            <a:endParaRPr lang="en-US" dirty="0"/>
          </a:p>
        </p:txBody>
      </p:sp>
      <p:sp>
        <p:nvSpPr>
          <p:cNvPr id="5" name="Right Brace 4">
            <a:extLst>
              <a:ext uri="{FF2B5EF4-FFF2-40B4-BE49-F238E27FC236}">
                <a16:creationId xmlns:a16="http://schemas.microsoft.com/office/drawing/2014/main" id="{8D0C7A9B-71C8-4125-914C-FD015ABCE95C}"/>
              </a:ext>
            </a:extLst>
          </p:cNvPr>
          <p:cNvSpPr/>
          <p:nvPr/>
        </p:nvSpPr>
        <p:spPr>
          <a:xfrm>
            <a:off x="6205639" y="1400035"/>
            <a:ext cx="402944" cy="13226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BEE2DAD-1953-4DBC-97CA-09D3DCF7B23E}"/>
              </a:ext>
            </a:extLst>
          </p:cNvPr>
          <p:cNvSpPr txBox="1"/>
          <p:nvPr/>
        </p:nvSpPr>
        <p:spPr>
          <a:xfrm>
            <a:off x="6616247" y="1818377"/>
            <a:ext cx="1129236" cy="400110"/>
          </a:xfrm>
          <a:prstGeom prst="rect">
            <a:avLst/>
          </a:prstGeom>
          <a:noFill/>
        </p:spPr>
        <p:txBody>
          <a:bodyPr wrap="square" rtlCol="0">
            <a:spAutoFit/>
          </a:bodyPr>
          <a:lstStyle/>
          <a:p>
            <a:r>
              <a:rPr lang="en-SG" sz="2000" dirty="0"/>
              <a:t>Clinic</a:t>
            </a:r>
            <a:endParaRPr lang="en-US" sz="2000" dirty="0"/>
          </a:p>
        </p:txBody>
      </p:sp>
      <p:sp>
        <p:nvSpPr>
          <p:cNvPr id="7" name="Right Brace 6">
            <a:extLst>
              <a:ext uri="{FF2B5EF4-FFF2-40B4-BE49-F238E27FC236}">
                <a16:creationId xmlns:a16="http://schemas.microsoft.com/office/drawing/2014/main" id="{27CA3A35-911B-4522-8A69-31E06206DFAD}"/>
              </a:ext>
            </a:extLst>
          </p:cNvPr>
          <p:cNvSpPr/>
          <p:nvPr/>
        </p:nvSpPr>
        <p:spPr>
          <a:xfrm>
            <a:off x="6871278" y="3227177"/>
            <a:ext cx="493227" cy="17268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TextBox 234">
            <a:extLst>
              <a:ext uri="{FF2B5EF4-FFF2-40B4-BE49-F238E27FC236}">
                <a16:creationId xmlns:a16="http://schemas.microsoft.com/office/drawing/2014/main" id="{5D5449A5-8625-4799-A2E4-73AE6CC01AC7}"/>
              </a:ext>
            </a:extLst>
          </p:cNvPr>
          <p:cNvSpPr txBox="1"/>
          <p:nvPr/>
        </p:nvSpPr>
        <p:spPr>
          <a:xfrm>
            <a:off x="7354578" y="3890554"/>
            <a:ext cx="1129236" cy="400110"/>
          </a:xfrm>
          <a:prstGeom prst="rect">
            <a:avLst/>
          </a:prstGeom>
          <a:noFill/>
        </p:spPr>
        <p:txBody>
          <a:bodyPr wrap="square" rtlCol="0">
            <a:spAutoFit/>
          </a:bodyPr>
          <a:lstStyle/>
          <a:p>
            <a:r>
              <a:rPr lang="en-SG" sz="2000" dirty="0"/>
              <a:t>Doctors</a:t>
            </a:r>
            <a:endParaRPr lang="en-US" sz="2000" dirty="0"/>
          </a:p>
        </p:txBody>
      </p:sp>
    </p:spTree>
    <p:extLst>
      <p:ext uri="{BB962C8B-B14F-4D97-AF65-F5344CB8AC3E}">
        <p14:creationId xmlns:p14="http://schemas.microsoft.com/office/powerpoint/2010/main" val="14301908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1000"/>
                                        <p:tgtEl>
                                          <p:spTgt spid="4">
                                            <p:txEl>
                                              <p:pRg st="7" end="7"/>
                                            </p:txEl>
                                          </p:spTgt>
                                        </p:tgtEl>
                                      </p:cBhvr>
                                    </p:animEffect>
                                    <p:anim calcmode="lin" valueType="num">
                                      <p:cBhvr>
                                        <p:cTn id="36"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1000"/>
                                        <p:tgtEl>
                                          <p:spTgt spid="4">
                                            <p:txEl>
                                              <p:pRg st="9" end="9"/>
                                            </p:txEl>
                                          </p:spTgt>
                                        </p:tgtEl>
                                      </p:cBhvr>
                                    </p:animEffect>
                                    <p:anim calcmode="lin" valueType="num">
                                      <p:cBhvr>
                                        <p:cTn id="43"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animEffect transition="in" filter="fade">
                                      <p:cBhvr>
                                        <p:cTn id="49" dur="1000"/>
                                        <p:tgtEl>
                                          <p:spTgt spid="4">
                                            <p:txEl>
                                              <p:pRg st="10" end="10"/>
                                            </p:txEl>
                                          </p:spTgt>
                                        </p:tgtEl>
                                      </p:cBhvr>
                                    </p:animEffect>
                                    <p:anim calcmode="lin" valueType="num">
                                      <p:cBhvr>
                                        <p:cTn id="50"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11" end="11"/>
                                            </p:txEl>
                                          </p:spTgt>
                                        </p:tgtEl>
                                        <p:attrNameLst>
                                          <p:attrName>style.visibility</p:attrName>
                                        </p:attrNameLst>
                                      </p:cBhvr>
                                      <p:to>
                                        <p:strVal val="visible"/>
                                      </p:to>
                                    </p:set>
                                    <p:animEffect transition="in" filter="fade">
                                      <p:cBhvr>
                                        <p:cTn id="56" dur="1000"/>
                                        <p:tgtEl>
                                          <p:spTgt spid="4">
                                            <p:txEl>
                                              <p:pRg st="11" end="11"/>
                                            </p:txEl>
                                          </p:spTgt>
                                        </p:tgtEl>
                                      </p:cBhvr>
                                    </p:animEffect>
                                    <p:anim calcmode="lin" valueType="num">
                                      <p:cBhvr>
                                        <p:cTn id="57"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276147" y="15675"/>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47390" y="-7839"/>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197808" y="-31353"/>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046007" y="1216"/>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1406905" y="-16894"/>
            <a:ext cx="8773266" cy="6858000"/>
            <a:chOff x="718505" y="-1"/>
            <a:chExt cx="8773266"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688838" y="3023306"/>
              <a:ext cx="2651760" cy="954107"/>
            </a:xfrm>
            <a:prstGeom prst="rect">
              <a:avLst/>
            </a:prstGeom>
            <a:noFill/>
          </p:spPr>
          <p:txBody>
            <a:bodyPr wrap="square" rtlCol="0">
              <a:spAutoFit/>
            </a:bodyPr>
            <a:lstStyle/>
            <a:p>
              <a:pPr algn="ctr"/>
              <a:r>
                <a:rPr lang="en-SG" sz="2800" b="1" dirty="0">
                  <a:solidFill>
                    <a:srgbClr val="F0EEF0"/>
                  </a:solidFill>
                  <a:latin typeface="Tw Cen MT" panose="020B0602020104020603" pitchFamily="34" charset="0"/>
                </a:rPr>
                <a:t>P</a:t>
              </a:r>
              <a:r>
                <a:rPr lang="en-US" sz="2800" b="1" dirty="0" err="1">
                  <a:solidFill>
                    <a:srgbClr val="F0EEF0"/>
                  </a:solidFill>
                  <a:latin typeface="Tw Cen MT" panose="020B0602020104020603" pitchFamily="34" charset="0"/>
                </a:rPr>
                <a:t>roposed</a:t>
              </a:r>
              <a:r>
                <a:rPr lang="en-US" sz="2800" b="1" dirty="0">
                  <a:solidFill>
                    <a:srgbClr val="F0EEF0"/>
                  </a:solidFill>
                  <a:latin typeface="Tw Cen MT" panose="020B0602020104020603" pitchFamily="34" charset="0"/>
                </a:rPr>
                <a:t> Requirements</a:t>
              </a: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66051" y="3256356"/>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9233138" y="-19592"/>
            <a:ext cx="9954220" cy="6858000"/>
            <a:chOff x="-9337032" y="-1"/>
            <a:chExt cx="9954220"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949306" y="3304929"/>
              <a:ext cx="2671324"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a:t>
              </a:r>
              <a:r>
                <a:rPr lang="en-US" sz="2000" b="1" dirty="0" err="1">
                  <a:solidFill>
                    <a:srgbClr val="F0EEF0"/>
                  </a:solidFill>
                  <a:latin typeface="Tw Cen MT" panose="020B0602020104020603" pitchFamily="34" charset="0"/>
                </a:rPr>
                <a:t>licitation</a:t>
              </a:r>
              <a:r>
                <a:rPr lang="en-US" sz="2000" b="1" dirty="0">
                  <a:solidFill>
                    <a:srgbClr val="F0EEF0"/>
                  </a:solidFill>
                  <a:latin typeface="Tw Cen MT" panose="020B0602020104020603" pitchFamily="34" charset="0"/>
                </a:rPr>
                <a:t> Techniques</a:t>
              </a: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12453716" y="-10537"/>
            <a:ext cx="12808194" cy="6858000"/>
            <a:chOff x="-290920" y="0"/>
            <a:chExt cx="12808194"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1105733" y="3185678"/>
              <a:ext cx="1992086" cy="830997"/>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Experience</a:t>
              </a:r>
            </a:p>
            <a:p>
              <a:pPr algn="ctr"/>
              <a:endParaRPr lang="en-US" sz="2400" b="1" dirty="0">
                <a:solidFill>
                  <a:srgbClr val="F0EEF0"/>
                </a:solidFill>
                <a:latin typeface="Tw Cen MT" panose="020B0602020104020603" pitchFamily="34" charset="0"/>
              </a:endParaRP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25" name="Group 224">
            <a:extLst>
              <a:ext uri="{FF2B5EF4-FFF2-40B4-BE49-F238E27FC236}">
                <a16:creationId xmlns:a16="http://schemas.microsoft.com/office/drawing/2014/main" id="{69A27401-3327-4871-86AC-B461CA62C3AC}"/>
              </a:ext>
            </a:extLst>
          </p:cNvPr>
          <p:cNvGrpSpPr/>
          <p:nvPr/>
        </p:nvGrpSpPr>
        <p:grpSpPr>
          <a:xfrm>
            <a:off x="-12112416" y="-36214"/>
            <a:ext cx="11447501" cy="6858000"/>
            <a:chOff x="222843" y="0"/>
            <a:chExt cx="11447501"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22843"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9976970" y="3354802"/>
              <a:ext cx="2962659"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R</a:t>
              </a:r>
              <a:r>
                <a:rPr lang="en-US" b="1" dirty="0" err="1">
                  <a:solidFill>
                    <a:srgbClr val="F0EEF0"/>
                  </a:solidFill>
                  <a:latin typeface="Tw Cen MT" panose="020B0602020104020603" pitchFamily="34" charset="0"/>
                </a:rPr>
                <a:t>equirements</a:t>
              </a:r>
              <a:r>
                <a:rPr lang="en-US" b="1" dirty="0">
                  <a:solidFill>
                    <a:srgbClr val="F0EEF0"/>
                  </a:solidFill>
                  <a:latin typeface="Tw Cen MT" panose="020B0602020104020603" pitchFamily="34" charset="0"/>
                </a:rPr>
                <a:t> Analysis</a:t>
              </a: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813895" y="-47367"/>
            <a:ext cx="12482920" cy="6858000"/>
            <a:chOff x="-262251" y="-787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62251" y="-787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p:cNvSpPr txBox="1"/>
          <p:nvPr/>
        </p:nvSpPr>
        <p:spPr>
          <a:xfrm>
            <a:off x="1601543" y="565477"/>
            <a:ext cx="7671784" cy="5632311"/>
          </a:xfrm>
          <a:prstGeom prst="rect">
            <a:avLst/>
          </a:prstGeom>
          <a:noFill/>
        </p:spPr>
        <p:txBody>
          <a:bodyPr wrap="square" rtlCol="0">
            <a:spAutoFit/>
          </a:bodyPr>
          <a:lstStyle/>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Check doctor's prescription with patient ID and doctors ID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Entre new test report information in database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Provide discount for old patient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Provide Print copy of test report  (Non-Functional)</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Check prescription with patient and doctors ID </a:t>
            </a:r>
          </a:p>
          <a:p>
            <a:r>
              <a:rPr lang="en-SG" dirty="0">
                <a:latin typeface="Century Schoolbook" panose="02040604050505020304" pitchFamily="18" charset="0"/>
                <a:cs typeface="Arial" panose="020B0604020202020204" pitchFamily="34" charset="0"/>
              </a:rPr>
              <a:t>  </a:t>
            </a:r>
          </a:p>
          <a:p>
            <a:r>
              <a:rPr lang="en-SG" dirty="0">
                <a:latin typeface="Century Schoolbook" panose="02040604050505020304" pitchFamily="18" charset="0"/>
                <a:cs typeface="Arial" panose="020B0604020202020204" pitchFamily="34" charset="0"/>
              </a:rPr>
              <a:t>                                                </a:t>
            </a: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Send confirmation message to patient for after confirm</a:t>
            </a:r>
          </a:p>
          <a:p>
            <a:r>
              <a:rPr lang="en-SG" dirty="0">
                <a:latin typeface="Century Schoolbook" panose="02040604050505020304" pitchFamily="18" charset="0"/>
                <a:cs typeface="Arial" panose="020B0604020202020204" pitchFamily="34" charset="0"/>
              </a:rPr>
              <a:t> appointment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Giving 10% discount for old patient    			                             </a:t>
            </a:r>
          </a:p>
          <a:p>
            <a:endParaRPr lang="en-SG" dirty="0">
              <a:latin typeface="Century Schoolbook" panose="02040604050505020304" pitchFamily="18" charset="0"/>
              <a:cs typeface="Arial" panose="020B0604020202020204" pitchFamily="34" charset="0"/>
            </a:endParaRPr>
          </a:p>
          <a:p>
            <a:pPr>
              <a:buFont typeface="Wingdings" panose="05000000000000000000" pitchFamily="2" charset="2"/>
              <a:buChar char="Ø"/>
            </a:pPr>
            <a:r>
              <a:rPr lang="en-SG" dirty="0">
                <a:latin typeface="Century Schoolbook" panose="02040604050505020304" pitchFamily="18" charset="0"/>
                <a:cs typeface="Arial" panose="020B0604020202020204" pitchFamily="34" charset="0"/>
              </a:rPr>
              <a:t>Add printer to print prescription </a:t>
            </a:r>
          </a:p>
          <a:p>
            <a:endParaRPr lang="en-SG" dirty="0">
              <a:latin typeface="Century Schoolbook" panose="02040604050505020304" pitchFamily="18" charset="0"/>
              <a:cs typeface="Arial" panose="020B0604020202020204" pitchFamily="34" charset="0"/>
            </a:endParaRPr>
          </a:p>
          <a:p>
            <a:endParaRPr lang="en-US" dirty="0"/>
          </a:p>
        </p:txBody>
      </p:sp>
      <p:sp>
        <p:nvSpPr>
          <p:cNvPr id="5" name="Right Brace 4">
            <a:extLst>
              <a:ext uri="{FF2B5EF4-FFF2-40B4-BE49-F238E27FC236}">
                <a16:creationId xmlns:a16="http://schemas.microsoft.com/office/drawing/2014/main" id="{C923674D-A8AE-437D-BCA5-DF30B077D7F3}"/>
              </a:ext>
            </a:extLst>
          </p:cNvPr>
          <p:cNvSpPr/>
          <p:nvPr/>
        </p:nvSpPr>
        <p:spPr>
          <a:xfrm>
            <a:off x="8411499" y="634711"/>
            <a:ext cx="337620" cy="19748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FA00252-2B1B-4E47-990D-908B422219D7}"/>
              </a:ext>
            </a:extLst>
          </p:cNvPr>
          <p:cNvSpPr txBox="1"/>
          <p:nvPr/>
        </p:nvSpPr>
        <p:spPr>
          <a:xfrm>
            <a:off x="8501050" y="1305715"/>
            <a:ext cx="1297475" cy="646331"/>
          </a:xfrm>
          <a:prstGeom prst="rect">
            <a:avLst/>
          </a:prstGeom>
          <a:noFill/>
        </p:spPr>
        <p:txBody>
          <a:bodyPr wrap="square" rtlCol="0">
            <a:spAutoFit/>
          </a:bodyPr>
          <a:lstStyle/>
          <a:p>
            <a:pPr algn="ctr"/>
            <a:r>
              <a:rPr lang="en-SG" dirty="0"/>
              <a:t>Lab Reporter</a:t>
            </a:r>
            <a:endParaRPr lang="en-US" dirty="0"/>
          </a:p>
        </p:txBody>
      </p:sp>
      <p:sp>
        <p:nvSpPr>
          <p:cNvPr id="7" name="Right Brace 6">
            <a:extLst>
              <a:ext uri="{FF2B5EF4-FFF2-40B4-BE49-F238E27FC236}">
                <a16:creationId xmlns:a16="http://schemas.microsoft.com/office/drawing/2014/main" id="{88D8F94F-BE2C-4D25-80B4-2B019B8E19F7}"/>
              </a:ext>
            </a:extLst>
          </p:cNvPr>
          <p:cNvSpPr/>
          <p:nvPr/>
        </p:nvSpPr>
        <p:spPr>
          <a:xfrm>
            <a:off x="7137172" y="2907064"/>
            <a:ext cx="267430" cy="8396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TextBox 234">
            <a:extLst>
              <a:ext uri="{FF2B5EF4-FFF2-40B4-BE49-F238E27FC236}">
                <a16:creationId xmlns:a16="http://schemas.microsoft.com/office/drawing/2014/main" id="{CAA2FC91-D95F-4440-B85D-B9CA5367EC61}"/>
              </a:ext>
            </a:extLst>
          </p:cNvPr>
          <p:cNvSpPr txBox="1"/>
          <p:nvPr/>
        </p:nvSpPr>
        <p:spPr>
          <a:xfrm>
            <a:off x="7238288" y="3007179"/>
            <a:ext cx="1297475" cy="646331"/>
          </a:xfrm>
          <a:prstGeom prst="rect">
            <a:avLst/>
          </a:prstGeom>
          <a:noFill/>
        </p:spPr>
        <p:txBody>
          <a:bodyPr wrap="square" rtlCol="0">
            <a:spAutoFit/>
          </a:bodyPr>
          <a:lstStyle/>
          <a:p>
            <a:pPr algn="ctr"/>
            <a:r>
              <a:rPr lang="en-SG" dirty="0"/>
              <a:t>Medicine </a:t>
            </a:r>
            <a:r>
              <a:rPr lang="en-SG" dirty="0" err="1"/>
              <a:t>Center</a:t>
            </a:r>
            <a:endParaRPr lang="en-US" dirty="0"/>
          </a:p>
        </p:txBody>
      </p:sp>
      <p:sp>
        <p:nvSpPr>
          <p:cNvPr id="236" name="Right Brace 235">
            <a:extLst>
              <a:ext uri="{FF2B5EF4-FFF2-40B4-BE49-F238E27FC236}">
                <a16:creationId xmlns:a16="http://schemas.microsoft.com/office/drawing/2014/main" id="{5D6BCE43-E60E-4E55-B4F2-BDDD8528EDF1}"/>
              </a:ext>
            </a:extLst>
          </p:cNvPr>
          <p:cNvSpPr/>
          <p:nvPr/>
        </p:nvSpPr>
        <p:spPr>
          <a:xfrm>
            <a:off x="7644969" y="3940730"/>
            <a:ext cx="901983" cy="17396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TextBox 237">
            <a:extLst>
              <a:ext uri="{FF2B5EF4-FFF2-40B4-BE49-F238E27FC236}">
                <a16:creationId xmlns:a16="http://schemas.microsoft.com/office/drawing/2014/main" id="{26B1312A-BFD2-4FE4-A2B0-D56044DFA8A0}"/>
              </a:ext>
            </a:extLst>
          </p:cNvPr>
          <p:cNvSpPr txBox="1"/>
          <p:nvPr/>
        </p:nvSpPr>
        <p:spPr>
          <a:xfrm>
            <a:off x="8213996" y="4560078"/>
            <a:ext cx="1581756" cy="646331"/>
          </a:xfrm>
          <a:prstGeom prst="rect">
            <a:avLst/>
          </a:prstGeom>
          <a:noFill/>
        </p:spPr>
        <p:txBody>
          <a:bodyPr wrap="square" rtlCol="0">
            <a:spAutoFit/>
          </a:bodyPr>
          <a:lstStyle/>
          <a:p>
            <a:pPr algn="ctr"/>
            <a:r>
              <a:rPr lang="en-SG" dirty="0"/>
              <a:t>System Requirement</a:t>
            </a:r>
            <a:endParaRPr lang="en-US" dirty="0"/>
          </a:p>
        </p:txBody>
      </p:sp>
    </p:spTree>
    <p:extLst>
      <p:ext uri="{BB962C8B-B14F-4D97-AF65-F5344CB8AC3E}">
        <p14:creationId xmlns:p14="http://schemas.microsoft.com/office/powerpoint/2010/main" val="33627597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1000"/>
                                        <p:tgtEl>
                                          <p:spTgt spid="4">
                                            <p:txEl>
                                              <p:pRg st="9" end="9"/>
                                            </p:txEl>
                                          </p:spTgt>
                                        </p:tgtEl>
                                      </p:cBhvr>
                                    </p:animEffect>
                                    <p:anim calcmode="lin" valueType="num">
                                      <p:cBhvr>
                                        <p:cTn id="36"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1000"/>
                                        <p:tgtEl>
                                          <p:spTgt spid="4">
                                            <p:txEl>
                                              <p:pRg st="10" end="10"/>
                                            </p:txEl>
                                          </p:spTgt>
                                        </p:tgtEl>
                                      </p:cBhvr>
                                    </p:animEffect>
                                    <p:anim calcmode="lin" valueType="num">
                                      <p:cBhvr>
                                        <p:cTn id="43"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animEffect transition="in" filter="fade">
                                      <p:cBhvr>
                                        <p:cTn id="49" dur="1000"/>
                                        <p:tgtEl>
                                          <p:spTgt spid="4">
                                            <p:txEl>
                                              <p:pRg st="11" end="11"/>
                                            </p:txEl>
                                          </p:spTgt>
                                        </p:tgtEl>
                                      </p:cBhvr>
                                    </p:animEffect>
                                    <p:anim calcmode="lin" valueType="num">
                                      <p:cBhvr>
                                        <p:cTn id="50"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12" end="12"/>
                                            </p:txEl>
                                          </p:spTgt>
                                        </p:tgtEl>
                                        <p:attrNameLst>
                                          <p:attrName>style.visibility</p:attrName>
                                        </p:attrNameLst>
                                      </p:cBhvr>
                                      <p:to>
                                        <p:strVal val="visible"/>
                                      </p:to>
                                    </p:set>
                                    <p:animEffect transition="in" filter="fade">
                                      <p:cBhvr>
                                        <p:cTn id="56" dur="1000"/>
                                        <p:tgtEl>
                                          <p:spTgt spid="4">
                                            <p:txEl>
                                              <p:pRg st="12" end="12"/>
                                            </p:txEl>
                                          </p:spTgt>
                                        </p:tgtEl>
                                      </p:cBhvr>
                                    </p:animEffect>
                                    <p:anim calcmode="lin" valueType="num">
                                      <p:cBhvr>
                                        <p:cTn id="57"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animEffect transition="in" filter="fade">
                                      <p:cBhvr>
                                        <p:cTn id="63" dur="1000"/>
                                        <p:tgtEl>
                                          <p:spTgt spid="4">
                                            <p:txEl>
                                              <p:pRg st="13" end="13"/>
                                            </p:txEl>
                                          </p:spTgt>
                                        </p:tgtEl>
                                      </p:cBhvr>
                                    </p:animEffect>
                                    <p:anim calcmode="lin" valueType="num">
                                      <p:cBhvr>
                                        <p:cTn id="64"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15" end="15"/>
                                            </p:txEl>
                                          </p:spTgt>
                                        </p:tgtEl>
                                        <p:attrNameLst>
                                          <p:attrName>style.visibility</p:attrName>
                                        </p:attrNameLst>
                                      </p:cBhvr>
                                      <p:to>
                                        <p:strVal val="visible"/>
                                      </p:to>
                                    </p:set>
                                    <p:animEffect transition="in" filter="fade">
                                      <p:cBhvr>
                                        <p:cTn id="70" dur="1000"/>
                                        <p:tgtEl>
                                          <p:spTgt spid="4">
                                            <p:txEl>
                                              <p:pRg st="15" end="15"/>
                                            </p:txEl>
                                          </p:spTgt>
                                        </p:tgtEl>
                                      </p:cBhvr>
                                    </p:animEffect>
                                    <p:anim calcmode="lin" valueType="num">
                                      <p:cBhvr>
                                        <p:cTn id="71"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4">
                                            <p:txEl>
                                              <p:pRg st="17" end="17"/>
                                            </p:txEl>
                                          </p:spTgt>
                                        </p:tgtEl>
                                        <p:attrNameLst>
                                          <p:attrName>style.visibility</p:attrName>
                                        </p:attrNameLst>
                                      </p:cBhvr>
                                      <p:to>
                                        <p:strVal val="visible"/>
                                      </p:to>
                                    </p:set>
                                    <p:animEffect transition="in" filter="fade">
                                      <p:cBhvr>
                                        <p:cTn id="77" dur="1000"/>
                                        <p:tgtEl>
                                          <p:spTgt spid="4">
                                            <p:txEl>
                                              <p:pRg st="17" end="17"/>
                                            </p:txEl>
                                          </p:spTgt>
                                        </p:tgtEl>
                                      </p:cBhvr>
                                    </p:animEffect>
                                    <p:anim calcmode="lin" valueType="num">
                                      <p:cBhvr>
                                        <p:cTn id="78" dur="1000" fill="hold"/>
                                        <p:tgtEl>
                                          <p:spTgt spid="4">
                                            <p:txEl>
                                              <p:pRg st="17" end="17"/>
                                            </p:txEl>
                                          </p:spTgt>
                                        </p:tgtEl>
                                        <p:attrNameLst>
                                          <p:attrName>ppt_x</p:attrName>
                                        </p:attrNameLst>
                                      </p:cBhvr>
                                      <p:tavLst>
                                        <p:tav tm="0">
                                          <p:val>
                                            <p:strVal val="#ppt_x"/>
                                          </p:val>
                                        </p:tav>
                                        <p:tav tm="100000">
                                          <p:val>
                                            <p:strVal val="#ppt_x"/>
                                          </p:val>
                                        </p:tav>
                                      </p:tavLst>
                                    </p:anim>
                                    <p:anim calcmode="lin" valueType="num">
                                      <p:cBhvr>
                                        <p:cTn id="79" dur="1000" fill="hold"/>
                                        <p:tgtEl>
                                          <p:spTgt spid="4">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87081" y="802714"/>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56454" y="2710929"/>
            <a:ext cx="7278915"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To Our Project Presentation</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230333"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p:cNvSpPr txBox="1"/>
          <p:nvPr/>
        </p:nvSpPr>
        <p:spPr>
          <a:xfrm>
            <a:off x="3987081" y="3593407"/>
            <a:ext cx="6139542" cy="1015663"/>
          </a:xfrm>
          <a:prstGeom prst="rect">
            <a:avLst/>
          </a:prstGeom>
          <a:noFill/>
        </p:spPr>
        <p:txBody>
          <a:bodyPr wrap="square" rtlCol="0">
            <a:spAutoFit/>
          </a:bodyPr>
          <a:lstStyle/>
          <a:p>
            <a:pPr algn="ctr"/>
            <a:r>
              <a:rPr lang="en-US" sz="6000" b="1" dirty="0">
                <a:solidFill>
                  <a:schemeClr val="accent1">
                    <a:lumMod val="50000"/>
                  </a:schemeClr>
                </a:solidFill>
                <a:latin typeface="Algerian" panose="04020705040A02060702" pitchFamily="82" charset="0"/>
              </a:rPr>
              <a:t>Flappy Bird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90" y="3593407"/>
            <a:ext cx="1494979" cy="1215940"/>
          </a:xfrm>
          <a:prstGeom prst="rect">
            <a:avLst/>
          </a:prstGeom>
          <a:scene3d>
            <a:camera prst="orthographicFront"/>
            <a:lightRig rig="threePt" dir="t"/>
          </a:scene3d>
          <a:sp3d>
            <a:bevelT prst="convex"/>
          </a:sp3d>
        </p:spPr>
      </p:pic>
      <p:grpSp>
        <p:nvGrpSpPr>
          <p:cNvPr id="100" name="Group 99">
            <a:extLst>
              <a:ext uri="{FF2B5EF4-FFF2-40B4-BE49-F238E27FC236}">
                <a16:creationId xmlns:a16="http://schemas.microsoft.com/office/drawing/2014/main" id="{066ACF4C-6F8C-46FC-8362-2E05C90EEAFA}"/>
              </a:ext>
            </a:extLst>
          </p:cNvPr>
          <p:cNvGrpSpPr/>
          <p:nvPr/>
        </p:nvGrpSpPr>
        <p:grpSpPr>
          <a:xfrm>
            <a:off x="-12492093" y="0"/>
            <a:ext cx="12482920" cy="6858000"/>
            <a:chOff x="-290920" y="0"/>
            <a:chExt cx="12482920" cy="6858000"/>
          </a:xfrm>
        </p:grpSpPr>
        <p:sp>
          <p:nvSpPr>
            <p:cNvPr id="101" name="Rectangle 10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04" name="Picture 10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0" name="Group 109">
            <a:extLst>
              <a:ext uri="{FF2B5EF4-FFF2-40B4-BE49-F238E27FC236}">
                <a16:creationId xmlns:a16="http://schemas.microsoft.com/office/drawing/2014/main" id="{066ACF4C-6F8C-46FC-8362-2E05C90EEAFA}"/>
              </a:ext>
            </a:extLst>
          </p:cNvPr>
          <p:cNvGrpSpPr/>
          <p:nvPr/>
        </p:nvGrpSpPr>
        <p:grpSpPr>
          <a:xfrm>
            <a:off x="-12497653" y="20944"/>
            <a:ext cx="12482920" cy="6858000"/>
            <a:chOff x="-290920" y="0"/>
            <a:chExt cx="12482920" cy="6858000"/>
          </a:xfrm>
        </p:grpSpPr>
        <p:sp>
          <p:nvSpPr>
            <p:cNvPr id="111" name="Rectangle 1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4" name="Picture 1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5" name="Group 114">
            <a:extLst>
              <a:ext uri="{FF2B5EF4-FFF2-40B4-BE49-F238E27FC236}">
                <a16:creationId xmlns:a16="http://schemas.microsoft.com/office/drawing/2014/main" id="{066ACF4C-6F8C-46FC-8362-2E05C90EEAFA}"/>
              </a:ext>
            </a:extLst>
          </p:cNvPr>
          <p:cNvGrpSpPr/>
          <p:nvPr/>
        </p:nvGrpSpPr>
        <p:grpSpPr>
          <a:xfrm>
            <a:off x="-13014163" y="0"/>
            <a:ext cx="12482920" cy="6858000"/>
            <a:chOff x="-290920" y="0"/>
            <a:chExt cx="12482920" cy="6858000"/>
          </a:xfrm>
        </p:grpSpPr>
        <p:sp>
          <p:nvSpPr>
            <p:cNvPr id="116" name="Rectangle 11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19" name="Picture 11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0" name="Group 119">
            <a:extLst>
              <a:ext uri="{FF2B5EF4-FFF2-40B4-BE49-F238E27FC236}">
                <a16:creationId xmlns:a16="http://schemas.microsoft.com/office/drawing/2014/main" id="{C8A16B82-6A3C-46F5-8D32-072FDF89864A}"/>
              </a:ext>
            </a:extLst>
          </p:cNvPr>
          <p:cNvGrpSpPr/>
          <p:nvPr/>
        </p:nvGrpSpPr>
        <p:grpSpPr>
          <a:xfrm>
            <a:off x="-13516581" y="20944"/>
            <a:ext cx="12482920" cy="6858000"/>
            <a:chOff x="-290920" y="0"/>
            <a:chExt cx="12482920" cy="6858000"/>
          </a:xfrm>
        </p:grpSpPr>
        <p:sp>
          <p:nvSpPr>
            <p:cNvPr id="121" name="Rectangle 12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24" name="Picture 12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5" name="Group 124">
            <a:extLst>
              <a:ext uri="{FF2B5EF4-FFF2-40B4-BE49-F238E27FC236}">
                <a16:creationId xmlns:a16="http://schemas.microsoft.com/office/drawing/2014/main" id="{69A27401-3327-4871-86AC-B461CA62C3AC}"/>
              </a:ext>
            </a:extLst>
          </p:cNvPr>
          <p:cNvGrpSpPr/>
          <p:nvPr/>
        </p:nvGrpSpPr>
        <p:grpSpPr>
          <a:xfrm>
            <a:off x="-13012565" y="20944"/>
            <a:ext cx="11447503" cy="6858000"/>
            <a:chOff x="213096" y="0"/>
            <a:chExt cx="11447503" cy="6858000"/>
          </a:xfrm>
        </p:grpSpPr>
        <p:sp>
          <p:nvSpPr>
            <p:cNvPr id="126" name="Rectangle 1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29" name="Picture 1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30" name="Group 129">
            <a:extLst>
              <a:ext uri="{FF2B5EF4-FFF2-40B4-BE49-F238E27FC236}">
                <a16:creationId xmlns:a16="http://schemas.microsoft.com/office/drawing/2014/main" id="{C8A16B82-6A3C-46F5-8D32-072FDF89864A}"/>
              </a:ext>
            </a:extLst>
          </p:cNvPr>
          <p:cNvGrpSpPr/>
          <p:nvPr/>
        </p:nvGrpSpPr>
        <p:grpSpPr>
          <a:xfrm>
            <a:off x="-8495839" y="5204"/>
            <a:ext cx="12482920" cy="6858000"/>
            <a:chOff x="-290920" y="0"/>
            <a:chExt cx="12482920" cy="6858000"/>
          </a:xfrm>
        </p:grpSpPr>
        <p:sp>
          <p:nvSpPr>
            <p:cNvPr id="131" name="Rectangle 13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34" name="Picture 13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35" name="Group 134">
            <a:extLst>
              <a:ext uri="{FF2B5EF4-FFF2-40B4-BE49-F238E27FC236}">
                <a16:creationId xmlns:a16="http://schemas.microsoft.com/office/drawing/2014/main" id="{69A27401-3327-4871-86AC-B461CA62C3AC}"/>
              </a:ext>
            </a:extLst>
          </p:cNvPr>
          <p:cNvGrpSpPr/>
          <p:nvPr/>
        </p:nvGrpSpPr>
        <p:grpSpPr>
          <a:xfrm>
            <a:off x="-8064290" y="5204"/>
            <a:ext cx="11447503" cy="6858000"/>
            <a:chOff x="213096" y="0"/>
            <a:chExt cx="11447503" cy="6858000"/>
          </a:xfrm>
        </p:grpSpPr>
        <p:sp>
          <p:nvSpPr>
            <p:cNvPr id="136" name="Rectangle 13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39" name="Picture 13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40" name="Group 139">
            <a:extLst>
              <a:ext uri="{FF2B5EF4-FFF2-40B4-BE49-F238E27FC236}">
                <a16:creationId xmlns:a16="http://schemas.microsoft.com/office/drawing/2014/main" id="{C0099890-786A-4F87-960D-5DADE5168909}"/>
              </a:ext>
            </a:extLst>
          </p:cNvPr>
          <p:cNvGrpSpPr/>
          <p:nvPr/>
        </p:nvGrpSpPr>
        <p:grpSpPr>
          <a:xfrm>
            <a:off x="-7113145" y="5204"/>
            <a:ext cx="9961092" cy="6858000"/>
            <a:chOff x="491575" y="0"/>
            <a:chExt cx="9961092" cy="6858000"/>
          </a:xfrm>
        </p:grpSpPr>
        <p:sp>
          <p:nvSpPr>
            <p:cNvPr id="141" name="Rectangle 14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144" name="Picture 14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45" name="Group 144">
            <a:extLst>
              <a:ext uri="{FF2B5EF4-FFF2-40B4-BE49-F238E27FC236}">
                <a16:creationId xmlns:a16="http://schemas.microsoft.com/office/drawing/2014/main" id="{0E4F6447-6163-4D6A-A8D2-BD63B6CB3A42}"/>
              </a:ext>
            </a:extLst>
          </p:cNvPr>
          <p:cNvGrpSpPr/>
          <p:nvPr/>
        </p:nvGrpSpPr>
        <p:grpSpPr>
          <a:xfrm>
            <a:off x="-7250703" y="5204"/>
            <a:ext cx="9574094" cy="6858000"/>
            <a:chOff x="491575" y="0"/>
            <a:chExt cx="9574094" cy="6858000"/>
          </a:xfrm>
        </p:grpSpPr>
        <p:sp>
          <p:nvSpPr>
            <p:cNvPr id="146" name="Rectangle 14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49" name="Picture 14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150" name="Group 149">
            <a:extLst>
              <a:ext uri="{FF2B5EF4-FFF2-40B4-BE49-F238E27FC236}">
                <a16:creationId xmlns:a16="http://schemas.microsoft.com/office/drawing/2014/main" id="{3FD3EE0D-FD02-4885-9AC0-03F414A9888F}"/>
              </a:ext>
            </a:extLst>
          </p:cNvPr>
          <p:cNvGrpSpPr/>
          <p:nvPr/>
        </p:nvGrpSpPr>
        <p:grpSpPr>
          <a:xfrm>
            <a:off x="-6904049" y="5203"/>
            <a:ext cx="8692332" cy="6858000"/>
            <a:chOff x="718505" y="-1"/>
            <a:chExt cx="8692332" cy="6858000"/>
          </a:xfrm>
        </p:grpSpPr>
        <p:sp>
          <p:nvSpPr>
            <p:cNvPr id="151" name="Rectangle 15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154" name="Picture 15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55" name="Group 154">
            <a:extLst>
              <a:ext uri="{FF2B5EF4-FFF2-40B4-BE49-F238E27FC236}">
                <a16:creationId xmlns:a16="http://schemas.microsoft.com/office/drawing/2014/main" id="{76789F00-2688-429D-926C-15F83152FDBE}"/>
              </a:ext>
            </a:extLst>
          </p:cNvPr>
          <p:cNvGrpSpPr/>
          <p:nvPr/>
        </p:nvGrpSpPr>
        <p:grpSpPr>
          <a:xfrm>
            <a:off x="-8660588" y="5203"/>
            <a:ext cx="9927504" cy="6858000"/>
            <a:chOff x="-9337032" y="-1"/>
            <a:chExt cx="9927504" cy="6858000"/>
          </a:xfrm>
        </p:grpSpPr>
        <p:sp>
          <p:nvSpPr>
            <p:cNvPr id="156" name="Rectangle 15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159" name="Picture 15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60" name="Group 159">
            <a:extLst>
              <a:ext uri="{FF2B5EF4-FFF2-40B4-BE49-F238E27FC236}">
                <a16:creationId xmlns:a16="http://schemas.microsoft.com/office/drawing/2014/main" id="{066ACF4C-6F8C-46FC-8362-2E05C90EEAFA}"/>
              </a:ext>
            </a:extLst>
          </p:cNvPr>
          <p:cNvGrpSpPr/>
          <p:nvPr/>
        </p:nvGrpSpPr>
        <p:grpSpPr>
          <a:xfrm>
            <a:off x="-11763159" y="26148"/>
            <a:ext cx="12482920" cy="6858000"/>
            <a:chOff x="-290920" y="0"/>
            <a:chExt cx="12482920" cy="6858000"/>
          </a:xfrm>
        </p:grpSpPr>
        <p:sp>
          <p:nvSpPr>
            <p:cNvPr id="161" name="Rectangle 16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4" name="Picture 16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65" name="Group 164">
            <a:extLst>
              <a:ext uri="{FF2B5EF4-FFF2-40B4-BE49-F238E27FC236}">
                <a16:creationId xmlns:a16="http://schemas.microsoft.com/office/drawing/2014/main" id="{066ACF4C-6F8C-46FC-8362-2E05C90EEAFA}"/>
              </a:ext>
            </a:extLst>
          </p:cNvPr>
          <p:cNvGrpSpPr/>
          <p:nvPr/>
        </p:nvGrpSpPr>
        <p:grpSpPr>
          <a:xfrm>
            <a:off x="-12279669" y="5204"/>
            <a:ext cx="12482920" cy="6858000"/>
            <a:chOff x="-290920" y="0"/>
            <a:chExt cx="12482920" cy="6858000"/>
          </a:xfrm>
        </p:grpSpPr>
        <p:sp>
          <p:nvSpPr>
            <p:cNvPr id="166" name="Rectangle 165">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69" name="Picture 168">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0" name="Group 169">
            <a:extLst>
              <a:ext uri="{FF2B5EF4-FFF2-40B4-BE49-F238E27FC236}">
                <a16:creationId xmlns:a16="http://schemas.microsoft.com/office/drawing/2014/main" id="{C8A16B82-6A3C-46F5-8D32-072FDF89864A}"/>
              </a:ext>
            </a:extLst>
          </p:cNvPr>
          <p:cNvGrpSpPr/>
          <p:nvPr/>
        </p:nvGrpSpPr>
        <p:grpSpPr>
          <a:xfrm>
            <a:off x="-12782087" y="26148"/>
            <a:ext cx="12482920" cy="6858000"/>
            <a:chOff x="-290920" y="0"/>
            <a:chExt cx="12482920" cy="6858000"/>
          </a:xfrm>
        </p:grpSpPr>
        <p:sp>
          <p:nvSpPr>
            <p:cNvPr id="171" name="Rectangle 17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174" name="Picture 17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75" name="Group 174">
            <a:extLst>
              <a:ext uri="{FF2B5EF4-FFF2-40B4-BE49-F238E27FC236}">
                <a16:creationId xmlns:a16="http://schemas.microsoft.com/office/drawing/2014/main" id="{69A27401-3327-4871-86AC-B461CA62C3AC}"/>
              </a:ext>
            </a:extLst>
          </p:cNvPr>
          <p:cNvGrpSpPr/>
          <p:nvPr/>
        </p:nvGrpSpPr>
        <p:grpSpPr>
          <a:xfrm>
            <a:off x="-12278071" y="26148"/>
            <a:ext cx="11447503" cy="6858000"/>
            <a:chOff x="213096" y="0"/>
            <a:chExt cx="11447503" cy="6858000"/>
          </a:xfrm>
        </p:grpSpPr>
        <p:sp>
          <p:nvSpPr>
            <p:cNvPr id="176" name="Rectangle 17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179" name="Picture 17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80" name="Group 179">
            <a:extLst>
              <a:ext uri="{FF2B5EF4-FFF2-40B4-BE49-F238E27FC236}">
                <a16:creationId xmlns:a16="http://schemas.microsoft.com/office/drawing/2014/main" id="{C8A16B82-6A3C-46F5-8D32-072FDF89864A}"/>
              </a:ext>
            </a:extLst>
          </p:cNvPr>
          <p:cNvGrpSpPr/>
          <p:nvPr/>
        </p:nvGrpSpPr>
        <p:grpSpPr>
          <a:xfrm>
            <a:off x="-304015" y="15675"/>
            <a:ext cx="12482920" cy="6858000"/>
            <a:chOff x="-290920" y="0"/>
            <a:chExt cx="12482920" cy="6858000"/>
          </a:xfrm>
        </p:grpSpPr>
        <p:sp>
          <p:nvSpPr>
            <p:cNvPr id="181" name="Rectangle 180">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SG" sz="3600" b="1" dirty="0">
                  <a:solidFill>
                    <a:schemeClr val="bg1"/>
                  </a:solidFill>
                </a:rPr>
                <a:t> Mentor</a:t>
              </a:r>
              <a:endParaRPr lang="en-US" sz="3600" b="1" dirty="0">
                <a:solidFill>
                  <a:srgbClr val="F0EEF0"/>
                </a:solidFill>
                <a:latin typeface="Tw Cen MT" panose="020B0602020104020603" pitchFamily="34" charset="0"/>
              </a:endParaRPr>
            </a:p>
          </p:txBody>
        </p:sp>
        <p:pic>
          <p:nvPicPr>
            <p:cNvPr id="184" name="Picture 183">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85" name="Group 184">
            <a:extLst>
              <a:ext uri="{FF2B5EF4-FFF2-40B4-BE49-F238E27FC236}">
                <a16:creationId xmlns:a16="http://schemas.microsoft.com/office/drawing/2014/main" id="{69A27401-3327-4871-86AC-B461CA62C3AC}"/>
              </a:ext>
            </a:extLst>
          </p:cNvPr>
          <p:cNvGrpSpPr/>
          <p:nvPr/>
        </p:nvGrpSpPr>
        <p:grpSpPr>
          <a:xfrm>
            <a:off x="237667" y="19838"/>
            <a:ext cx="11447503" cy="6858000"/>
            <a:chOff x="213096" y="0"/>
            <a:chExt cx="11447503" cy="6858000"/>
          </a:xfrm>
        </p:grpSpPr>
        <p:sp>
          <p:nvSpPr>
            <p:cNvPr id="186" name="Rectangle 18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p>
          </p:txBody>
        </p:sp>
        <p:pic>
          <p:nvPicPr>
            <p:cNvPr id="189" name="Picture 18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90" name="Group 189">
            <a:extLst>
              <a:ext uri="{FF2B5EF4-FFF2-40B4-BE49-F238E27FC236}">
                <a16:creationId xmlns:a16="http://schemas.microsoft.com/office/drawing/2014/main" id="{C0099890-786A-4F87-960D-5DADE5168909}"/>
              </a:ext>
            </a:extLst>
          </p:cNvPr>
          <p:cNvGrpSpPr/>
          <p:nvPr/>
        </p:nvGrpSpPr>
        <p:grpSpPr>
          <a:xfrm>
            <a:off x="1219718" y="-49572"/>
            <a:ext cx="9961092" cy="6858000"/>
            <a:chOff x="491575" y="0"/>
            <a:chExt cx="9961092" cy="6858000"/>
          </a:xfrm>
        </p:grpSpPr>
        <p:sp>
          <p:nvSpPr>
            <p:cNvPr id="191" name="Rectangle 190">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93EC5869-A976-4328-A864-2BB04E7E7BFC}"/>
                </a:ext>
              </a:extLst>
            </p:cNvPr>
            <p:cNvSpPr txBox="1"/>
            <p:nvPr/>
          </p:nvSpPr>
          <p:spPr>
            <a:xfrm rot="16200000">
              <a:off x="9117129" y="3251166"/>
              <a:ext cx="1992086" cy="523220"/>
            </a:xfrm>
            <a:prstGeom prst="rect">
              <a:avLst/>
            </a:prstGeom>
            <a:noFill/>
          </p:spPr>
          <p:txBody>
            <a:bodyPr wrap="square" rtlCol="0">
              <a:spAutoFit/>
            </a:bodyPr>
            <a:lstStyle/>
            <a:p>
              <a:pPr algn="ctr"/>
              <a:r>
                <a:rPr lang="en-SG" sz="2800" b="1" dirty="0">
                  <a:solidFill>
                    <a:schemeClr val="bg1">
                      <a:lumMod val="95000"/>
                    </a:schemeClr>
                  </a:solidFill>
                </a:rPr>
                <a:t>Contents</a:t>
              </a:r>
              <a:endParaRPr lang="en-US" sz="2800" b="1" dirty="0">
                <a:solidFill>
                  <a:schemeClr val="bg1">
                    <a:lumMod val="95000"/>
                  </a:schemeClr>
                </a:solidFill>
                <a:latin typeface="Tw Cen MT" panose="020B0602020104020603" pitchFamily="34" charset="0"/>
              </a:endParaRPr>
            </a:p>
          </p:txBody>
        </p:sp>
        <p:pic>
          <p:nvPicPr>
            <p:cNvPr id="194" name="Picture 193">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95" name="Group 194">
            <a:extLst>
              <a:ext uri="{FF2B5EF4-FFF2-40B4-BE49-F238E27FC236}">
                <a16:creationId xmlns:a16="http://schemas.microsoft.com/office/drawing/2014/main" id="{0E4F6447-6163-4D6A-A8D2-BD63B6CB3A42}"/>
              </a:ext>
            </a:extLst>
          </p:cNvPr>
          <p:cNvGrpSpPr/>
          <p:nvPr/>
        </p:nvGrpSpPr>
        <p:grpSpPr>
          <a:xfrm>
            <a:off x="1167114" y="-41641"/>
            <a:ext cx="9574094" cy="6858000"/>
            <a:chOff x="491575" y="0"/>
            <a:chExt cx="9574094" cy="6858000"/>
          </a:xfrm>
        </p:grpSpPr>
        <p:sp>
          <p:nvSpPr>
            <p:cNvPr id="196" name="Rectangle 195">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12F9D37B-DE70-4087-8A7F-BBA0BAF5B6CF}"/>
                </a:ext>
              </a:extLst>
            </p:cNvPr>
            <p:cNvSpPr txBox="1"/>
            <p:nvPr/>
          </p:nvSpPr>
          <p:spPr>
            <a:xfrm rot="16200000">
              <a:off x="8746453" y="3251165"/>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199" name="Picture 198">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00" name="Group 199">
            <a:extLst>
              <a:ext uri="{FF2B5EF4-FFF2-40B4-BE49-F238E27FC236}">
                <a16:creationId xmlns:a16="http://schemas.microsoft.com/office/drawing/2014/main" id="{3FD3EE0D-FD02-4885-9AC0-03F414A9888F}"/>
              </a:ext>
            </a:extLst>
          </p:cNvPr>
          <p:cNvGrpSpPr/>
          <p:nvPr/>
        </p:nvGrpSpPr>
        <p:grpSpPr>
          <a:xfrm>
            <a:off x="1522553" y="-57323"/>
            <a:ext cx="9292880" cy="6858000"/>
            <a:chOff x="718505" y="-1"/>
            <a:chExt cx="9292880" cy="6858000"/>
          </a:xfrm>
        </p:grpSpPr>
        <p:sp>
          <p:nvSpPr>
            <p:cNvPr id="201" name="Rectangle 20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TextBox 202">
              <a:extLst>
                <a:ext uri="{FF2B5EF4-FFF2-40B4-BE49-F238E27FC236}">
                  <a16:creationId xmlns:a16="http://schemas.microsoft.com/office/drawing/2014/main" id="{0E895421-2372-4C7F-93D2-3B0353A6E7BD}"/>
                </a:ext>
              </a:extLst>
            </p:cNvPr>
            <p:cNvSpPr txBox="1"/>
            <p:nvPr/>
          </p:nvSpPr>
          <p:spPr>
            <a:xfrm rot="16200000">
              <a:off x="7967711" y="2708343"/>
              <a:ext cx="2517688" cy="1569660"/>
            </a:xfrm>
            <a:prstGeom prst="rect">
              <a:avLst/>
            </a:prstGeom>
            <a:noFill/>
          </p:spPr>
          <p:txBody>
            <a:bodyPr wrap="square" rtlCol="0">
              <a:spAutoFit/>
            </a:bodyPr>
            <a:lstStyle/>
            <a:p>
              <a:pPr algn="ctr"/>
              <a:r>
                <a:rPr lang="en-SG" sz="3200" b="1" dirty="0">
                  <a:solidFill>
                    <a:srgbClr val="F0EEF0"/>
                  </a:solidFill>
                  <a:latin typeface="Tw Cen MT" panose="020B0602020104020603" pitchFamily="34" charset="0"/>
                </a:rPr>
                <a:t>P</a:t>
              </a:r>
              <a:r>
                <a:rPr lang="en-US" sz="3200" b="1" dirty="0" err="1">
                  <a:solidFill>
                    <a:srgbClr val="F0EEF0"/>
                  </a:solidFill>
                  <a:latin typeface="Tw Cen MT" panose="020B0602020104020603" pitchFamily="34" charset="0"/>
                </a:rPr>
                <a:t>roposed</a:t>
              </a:r>
              <a:r>
                <a:rPr lang="en-US" sz="3200" b="1" dirty="0">
                  <a:solidFill>
                    <a:srgbClr val="F0EEF0"/>
                  </a:solidFill>
                  <a:latin typeface="Tw Cen MT" panose="020B0602020104020603" pitchFamily="34" charset="0"/>
                </a:rPr>
                <a:t> Requirements</a:t>
              </a:r>
            </a:p>
            <a:p>
              <a:pPr algn="ctr"/>
              <a:endParaRPr lang="en-US" sz="3200" b="1" dirty="0">
                <a:solidFill>
                  <a:srgbClr val="F0EEF0"/>
                </a:solidFill>
                <a:latin typeface="Tw Cen MT" panose="020B0602020104020603" pitchFamily="34" charset="0"/>
              </a:endParaRPr>
            </a:p>
          </p:txBody>
        </p:sp>
        <p:pic>
          <p:nvPicPr>
            <p:cNvPr id="204" name="Picture 20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21197" y="3239010"/>
              <a:ext cx="530600" cy="530600"/>
            </a:xfrm>
            <a:prstGeom prst="rect">
              <a:avLst/>
            </a:prstGeom>
          </p:spPr>
        </p:pic>
      </p:grpSp>
      <p:grpSp>
        <p:nvGrpSpPr>
          <p:cNvPr id="205" name="Group 204">
            <a:extLst>
              <a:ext uri="{FF2B5EF4-FFF2-40B4-BE49-F238E27FC236}">
                <a16:creationId xmlns:a16="http://schemas.microsoft.com/office/drawing/2014/main" id="{76789F00-2688-429D-926C-15F83152FDBE}"/>
              </a:ext>
            </a:extLst>
          </p:cNvPr>
          <p:cNvGrpSpPr/>
          <p:nvPr/>
        </p:nvGrpSpPr>
        <p:grpSpPr>
          <a:xfrm>
            <a:off x="-148782" y="57323"/>
            <a:ext cx="10010313" cy="6858000"/>
            <a:chOff x="-9337032" y="-1"/>
            <a:chExt cx="10010313" cy="6858000"/>
          </a:xfrm>
        </p:grpSpPr>
        <p:sp>
          <p:nvSpPr>
            <p:cNvPr id="206" name="Rectangle 20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8A634BD7-1512-45B6-AFE4-1EEA636625CB}"/>
                </a:ext>
              </a:extLst>
            </p:cNvPr>
            <p:cNvSpPr txBox="1"/>
            <p:nvPr/>
          </p:nvSpPr>
          <p:spPr>
            <a:xfrm rot="16200000">
              <a:off x="-738260" y="3097274"/>
              <a:ext cx="1992086" cy="830997"/>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Elicitation Techniques</a:t>
              </a:r>
              <a:endParaRPr lang="en-US" sz="2400" b="1" dirty="0">
                <a:solidFill>
                  <a:srgbClr val="F0EEF0"/>
                </a:solidFill>
                <a:latin typeface="Tw Cen MT" panose="020B0602020104020603" pitchFamily="34" charset="0"/>
              </a:endParaRPr>
            </a:p>
          </p:txBody>
        </p:sp>
        <p:pic>
          <p:nvPicPr>
            <p:cNvPr id="209" name="Picture 20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47939" y="3255101"/>
              <a:ext cx="530600" cy="530600"/>
            </a:xfrm>
            <a:prstGeom prst="rect">
              <a:avLst/>
            </a:prstGeom>
          </p:spPr>
        </p:pic>
      </p:grpSp>
      <p:grpSp>
        <p:nvGrpSpPr>
          <p:cNvPr id="210" name="Group 209">
            <a:extLst>
              <a:ext uri="{FF2B5EF4-FFF2-40B4-BE49-F238E27FC236}">
                <a16:creationId xmlns:a16="http://schemas.microsoft.com/office/drawing/2014/main" id="{066ACF4C-6F8C-46FC-8362-2E05C90EEAFA}"/>
              </a:ext>
            </a:extLst>
          </p:cNvPr>
          <p:cNvGrpSpPr/>
          <p:nvPr/>
        </p:nvGrpSpPr>
        <p:grpSpPr>
          <a:xfrm>
            <a:off x="-12493967" y="-75024"/>
            <a:ext cx="12482920" cy="6858000"/>
            <a:chOff x="-290920" y="0"/>
            <a:chExt cx="12482920" cy="6858000"/>
          </a:xfrm>
        </p:grpSpPr>
        <p:sp>
          <p:nvSpPr>
            <p:cNvPr id="211" name="Rectangle 21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7F4373C1-3934-47C3-8F36-E2FB2615CA87}"/>
                </a:ext>
              </a:extLst>
            </p:cNvPr>
            <p:cNvSpPr txBox="1"/>
            <p:nvPr/>
          </p:nvSpPr>
          <p:spPr>
            <a:xfrm rot="16200000">
              <a:off x="10437709" y="3343789"/>
              <a:ext cx="3063242" cy="369332"/>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C</a:t>
              </a:r>
              <a:r>
                <a:rPr lang="en-US" b="1" dirty="0" err="1">
                  <a:solidFill>
                    <a:srgbClr val="F0EEF0"/>
                  </a:solidFill>
                  <a:latin typeface="Tw Cen MT" panose="020B0602020104020603" pitchFamily="34" charset="0"/>
                </a:rPr>
                <a:t>ollected</a:t>
              </a:r>
              <a:r>
                <a:rPr lang="en-US" b="1" dirty="0">
                  <a:solidFill>
                    <a:srgbClr val="F0EEF0"/>
                  </a:solidFill>
                  <a:latin typeface="Tw Cen MT" panose="020B0602020104020603" pitchFamily="34" charset="0"/>
                </a:rPr>
                <a:t> Requirements</a:t>
              </a:r>
            </a:p>
          </p:txBody>
        </p:sp>
        <p:pic>
          <p:nvPicPr>
            <p:cNvPr id="214" name="Picture 21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218" name="TextBox 217">
            <a:extLst>
              <a:ext uri="{FF2B5EF4-FFF2-40B4-BE49-F238E27FC236}">
                <a16:creationId xmlns:a16="http://schemas.microsoft.com/office/drawing/2014/main" id="{7F4373C1-3934-47C3-8F36-E2FB2615CA87}"/>
              </a:ext>
            </a:extLst>
          </p:cNvPr>
          <p:cNvSpPr txBox="1"/>
          <p:nvPr/>
        </p:nvSpPr>
        <p:spPr>
          <a:xfrm rot="16200000">
            <a:off x="-811214" y="3210299"/>
            <a:ext cx="1992086" cy="461665"/>
          </a:xfrm>
          <a:prstGeom prst="rect">
            <a:avLst/>
          </a:prstGeom>
          <a:noFill/>
        </p:spPr>
        <p:txBody>
          <a:bodyPr wrap="square" rtlCol="0">
            <a:spAutoFit/>
          </a:bodyPr>
          <a:lstStyle/>
          <a:p>
            <a:pPr algn="ctr"/>
            <a:endParaRPr lang="en-US" sz="2400" b="1" dirty="0">
              <a:solidFill>
                <a:srgbClr val="F0EEF0"/>
              </a:solidFill>
              <a:latin typeface="Tw Cen MT" panose="020B0602020104020603" pitchFamily="34" charset="0"/>
            </a:endParaRPr>
          </a:p>
        </p:txBody>
      </p:sp>
      <p:grpSp>
        <p:nvGrpSpPr>
          <p:cNvPr id="225" name="Group 224">
            <a:extLst>
              <a:ext uri="{FF2B5EF4-FFF2-40B4-BE49-F238E27FC236}">
                <a16:creationId xmlns:a16="http://schemas.microsoft.com/office/drawing/2014/main" id="{69A27401-3327-4871-86AC-B461CA62C3AC}"/>
              </a:ext>
            </a:extLst>
          </p:cNvPr>
          <p:cNvGrpSpPr/>
          <p:nvPr/>
        </p:nvGrpSpPr>
        <p:grpSpPr>
          <a:xfrm>
            <a:off x="-12162152" y="-82894"/>
            <a:ext cx="11530683" cy="6858000"/>
            <a:chOff x="213096" y="0"/>
            <a:chExt cx="11530683" cy="6858000"/>
          </a:xfrm>
        </p:grpSpPr>
        <p:sp>
          <p:nvSpPr>
            <p:cNvPr id="226" name="Rectangle 225">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3A728384-87ED-4E87-8F78-97EB653FDC67}"/>
                </a:ext>
              </a:extLst>
            </p:cNvPr>
            <p:cNvSpPr txBox="1"/>
            <p:nvPr/>
          </p:nvSpPr>
          <p:spPr>
            <a:xfrm rot="16200000">
              <a:off x="10424571" y="3207173"/>
              <a:ext cx="1992086" cy="646331"/>
            </a:xfrm>
            <a:prstGeom prst="rect">
              <a:avLst/>
            </a:prstGeom>
            <a:noFill/>
          </p:spPr>
          <p:txBody>
            <a:bodyPr wrap="square" rtlCol="0">
              <a:spAutoFit/>
            </a:bodyPr>
            <a:lstStyle/>
            <a:p>
              <a:pPr algn="ctr"/>
              <a:r>
                <a:rPr lang="en-SG" b="1" dirty="0">
                  <a:solidFill>
                    <a:srgbClr val="F0EEF0"/>
                  </a:solidFill>
                  <a:latin typeface="Tw Cen MT" panose="020B0602020104020603" pitchFamily="34" charset="0"/>
                </a:rPr>
                <a:t>Requirement Analysis</a:t>
              </a:r>
              <a:endParaRPr lang="en-US" b="1" dirty="0">
                <a:solidFill>
                  <a:srgbClr val="F0EEF0"/>
                </a:solidFill>
                <a:latin typeface="Tw Cen MT" panose="020B0602020104020603" pitchFamily="34" charset="0"/>
              </a:endParaRPr>
            </a:p>
          </p:txBody>
        </p:sp>
        <p:pic>
          <p:nvPicPr>
            <p:cNvPr id="229" name="Picture 228">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30" name="Group 229">
            <a:extLst>
              <a:ext uri="{FF2B5EF4-FFF2-40B4-BE49-F238E27FC236}">
                <a16:creationId xmlns:a16="http://schemas.microsoft.com/office/drawing/2014/main" id="{066ACF4C-6F8C-46FC-8362-2E05C90EEAFA}"/>
              </a:ext>
            </a:extLst>
          </p:cNvPr>
          <p:cNvGrpSpPr/>
          <p:nvPr/>
        </p:nvGrpSpPr>
        <p:grpSpPr>
          <a:xfrm>
            <a:off x="-13875181" y="-90764"/>
            <a:ext cx="12482920" cy="6858000"/>
            <a:chOff x="-290920" y="0"/>
            <a:chExt cx="12482920" cy="6858000"/>
          </a:xfrm>
        </p:grpSpPr>
        <p:sp>
          <p:nvSpPr>
            <p:cNvPr id="231" name="Rectangle 23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7F4373C1-3934-47C3-8F36-E2FB2615CA87}"/>
                </a:ext>
              </a:extLst>
            </p:cNvPr>
            <p:cNvSpPr txBox="1"/>
            <p:nvPr/>
          </p:nvSpPr>
          <p:spPr>
            <a:xfrm rot="16200000">
              <a:off x="10872792" y="3287066"/>
              <a:ext cx="1992086" cy="461665"/>
            </a:xfrm>
            <a:prstGeom prst="rect">
              <a:avLst/>
            </a:prstGeom>
            <a:noFill/>
          </p:spPr>
          <p:txBody>
            <a:bodyPr wrap="square" rtlCol="0">
              <a:spAutoFit/>
            </a:bodyPr>
            <a:lstStyle/>
            <a:p>
              <a:pPr algn="ctr"/>
              <a:r>
                <a:rPr lang="en-SG" sz="2400" b="1" dirty="0">
                  <a:solidFill>
                    <a:srgbClr val="F0EEF0"/>
                  </a:solidFill>
                  <a:latin typeface="Tw Cen MT" panose="020B0602020104020603" pitchFamily="34" charset="0"/>
                </a:rPr>
                <a:t>R</a:t>
              </a:r>
              <a:r>
                <a:rPr lang="en-US" sz="2400" b="1" dirty="0">
                  <a:solidFill>
                    <a:srgbClr val="F0EEF0"/>
                  </a:solidFill>
                  <a:latin typeface="Tw Cen MT" panose="020B0602020104020603" pitchFamily="34" charset="0"/>
                </a:rPr>
                <a:t>TM</a:t>
              </a:r>
            </a:p>
          </p:txBody>
        </p:sp>
        <p:pic>
          <p:nvPicPr>
            <p:cNvPr id="234" name="Picture 23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4" name="TextBox 3"/>
          <p:cNvSpPr txBox="1"/>
          <p:nvPr/>
        </p:nvSpPr>
        <p:spPr>
          <a:xfrm>
            <a:off x="1245386" y="1154050"/>
            <a:ext cx="6492491" cy="4832092"/>
          </a:xfrm>
          <a:prstGeom prst="rect">
            <a:avLst/>
          </a:prstGeom>
          <a:noFill/>
        </p:spPr>
        <p:txBody>
          <a:bodyPr wrap="square" rtlCol="0">
            <a:spAutoFit/>
          </a:bodyPr>
          <a:lstStyle/>
          <a:p>
            <a:r>
              <a:rPr lang="en-US" sz="2800" b="1" dirty="0">
                <a:latin typeface="Century Schoolbook" panose="02040604050505020304" pitchFamily="18" charset="0"/>
                <a:cs typeface="Arial" panose="020B0604020202020204" pitchFamily="34" charset="0"/>
              </a:rPr>
              <a:t>Interviews:</a:t>
            </a:r>
          </a:p>
          <a:p>
            <a:pPr>
              <a:buNone/>
            </a:pPr>
            <a:r>
              <a:rPr lang="en-US" sz="2000" dirty="0">
                <a:latin typeface="Century Schoolbook" panose="02040604050505020304" pitchFamily="18" charset="0"/>
                <a:cs typeface="Arial" panose="020B0604020202020204" pitchFamily="34" charset="0"/>
              </a:rPr>
              <a:t>Objective of conducting an interview is to understand the customer’s expectations from the software. </a:t>
            </a:r>
          </a:p>
          <a:p>
            <a:pPr fontAlgn="base">
              <a:buNone/>
            </a:pPr>
            <a:r>
              <a:rPr lang="en-US" sz="2000" dirty="0">
                <a:latin typeface="Century Schoolbook" panose="02040604050505020304" pitchFamily="18" charset="0"/>
                <a:cs typeface="Arial" panose="020B0604020202020204" pitchFamily="34" charset="0"/>
              </a:rPr>
              <a:t>   </a:t>
            </a:r>
          </a:p>
          <a:p>
            <a:pPr fontAlgn="base">
              <a:buNone/>
            </a:pPr>
            <a:r>
              <a:rPr lang="en-US" sz="2000" dirty="0">
                <a:latin typeface="Century Schoolbook" panose="02040604050505020304" pitchFamily="18" charset="0"/>
                <a:cs typeface="Arial" panose="020B0604020202020204" pitchFamily="34" charset="0"/>
              </a:rPr>
              <a:t>Interviews maybe be open ended or structured.</a:t>
            </a:r>
          </a:p>
          <a:p>
            <a:pPr marL="514350" indent="-514350" fontAlgn="base">
              <a:buFont typeface="+mj-lt"/>
              <a:buAutoNum type="arabicPeriod"/>
            </a:pPr>
            <a:r>
              <a:rPr lang="en-US" sz="2000" dirty="0">
                <a:latin typeface="Century Schoolbook" panose="02040604050505020304" pitchFamily="18" charset="0"/>
                <a:cs typeface="Arial" panose="020B0604020202020204" pitchFamily="34" charset="0"/>
              </a:rPr>
              <a:t>In open ended interviews there is no pre-set agenda. Context free questions may be asked to understand the problem.</a:t>
            </a:r>
          </a:p>
          <a:p>
            <a:pPr marL="514350" indent="-514350" fontAlgn="base">
              <a:buFont typeface="+mj-lt"/>
              <a:buAutoNum type="arabicPeriod"/>
            </a:pPr>
            <a:endParaRPr lang="en-US" sz="2000" dirty="0">
              <a:latin typeface="Century Schoolbook" panose="02040604050505020304" pitchFamily="18" charset="0"/>
              <a:cs typeface="Arial" panose="020B0604020202020204" pitchFamily="34" charset="0"/>
            </a:endParaRPr>
          </a:p>
          <a:p>
            <a:pPr marL="514350" indent="-514350" fontAlgn="base">
              <a:buFont typeface="+mj-lt"/>
              <a:buAutoNum type="arabicPeriod"/>
            </a:pPr>
            <a:r>
              <a:rPr lang="en-US" sz="2000" dirty="0">
                <a:latin typeface="Century Schoolbook" panose="02040604050505020304" pitchFamily="18" charset="0"/>
                <a:cs typeface="Arial" panose="020B0604020202020204" pitchFamily="34" charset="0"/>
              </a:rPr>
              <a:t>In structured interview, agenda of fairly open questions is prepared. Sometimes a proper questionnaire is designed for the interview.</a:t>
            </a:r>
          </a:p>
          <a:p>
            <a:pPr>
              <a:buNone/>
            </a:pPr>
            <a:endParaRPr lang="en-US" sz="2000" dirty="0">
              <a:latin typeface="Century Schoolbook" panose="02040604050505020304" pitchFamily="18"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108875"/>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iterate type="lt">
                                    <p:tmPct val="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iterate type="lt">
                                    <p:tmPct val="0"/>
                                  </p:iterate>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iterate type="lt">
                                    <p:tmPct val="0"/>
                                  </p:iterate>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iterate type="lt">
                                    <p:tmPct val="0"/>
                                  </p:iterate>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iterate type="lt">
                                    <p:tmPct val="0"/>
                                  </p:iterate>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iterate type="lt">
                                    <p:tmPct val="0"/>
                                  </p:iterate>
                                  <p:childTnLst>
                                    <p:set>
                                      <p:cBhvr>
                                        <p:cTn id="31" dur="1" fill="hold">
                                          <p:stCondLst>
                                            <p:cond delay="0"/>
                                          </p:stCondLst>
                                        </p:cTn>
                                        <p:tgtEl>
                                          <p:spTgt spid="4">
                                            <p:txEl>
                                              <p:pRg st="6" end="6"/>
                                            </p:txEl>
                                          </p:spTgt>
                                        </p:tgtEl>
                                        <p:attrNameLst>
                                          <p:attrName>style.visibility</p:attrName>
                                        </p:attrNameLst>
                                      </p:cBhvr>
                                      <p:to>
                                        <p:strVal val="visible"/>
                                      </p:to>
                                    </p:set>
                                    <p:animEffect transition="in" filter="barn(inVertical)">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1301</TotalTime>
  <Words>1788</Words>
  <Application>Microsoft Office PowerPoint</Application>
  <PresentationFormat>Widescreen</PresentationFormat>
  <Paragraphs>859</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Algerian</vt:lpstr>
      <vt:lpstr>Arial</vt:lpstr>
      <vt:lpstr>Arial Black</vt:lpstr>
      <vt:lpstr>Calibri</vt:lpstr>
      <vt:lpstr>Calibri Light</vt:lpstr>
      <vt:lpstr>Century Schoolbook</vt:lpstr>
      <vt:lpstr>Tw Cen MT</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HP</cp:lastModifiedBy>
  <cp:revision>97</cp:revision>
  <dcterms:created xsi:type="dcterms:W3CDTF">2017-01-05T13:17:27Z</dcterms:created>
  <dcterms:modified xsi:type="dcterms:W3CDTF">2019-11-06T01:28:57Z</dcterms:modified>
</cp:coreProperties>
</file>